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Montserrat Bold" pitchFamily="2" charset="77"/>
      <p:regular r:id="rId25"/>
      <p:bold r:id="rId26"/>
    </p:embeddedFont>
    <p:embeddedFont>
      <p:font typeface="Montserrat Classic" pitchFamily="2" charset="77"/>
      <p:regular r:id="rId27"/>
    </p:embeddedFont>
    <p:embeddedFont>
      <p:font typeface="Montserrat Classic Bold" pitchFamily="2" charset="77"/>
      <p:regular r:id="rId28"/>
      <p:bold r:id="rId29"/>
    </p:embeddedFont>
    <p:embeddedFont>
      <p:font typeface="Montserrat Semi-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94565" autoAdjust="0"/>
  </p:normalViewPr>
  <p:slideViewPr>
    <p:cSldViewPr>
      <p:cViewPr varScale="1">
        <p:scale>
          <a:sx n="70" d="100"/>
          <a:sy n="70" d="100"/>
        </p:scale>
        <p:origin x="6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s://seattleu.instructure.com/courses/161026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4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9.svg"/><Relationship Id="rId2" Type="http://schemas.openxmlformats.org/officeDocument/2006/relationships/image" Target="../media/image3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.svg"/><Relationship Id="rId7" Type="http://schemas.openxmlformats.org/officeDocument/2006/relationships/image" Target="../media/image4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90654" y="367162"/>
            <a:ext cx="6142619" cy="865142"/>
            <a:chOff x="0" y="0"/>
            <a:chExt cx="8190158" cy="1153523"/>
          </a:xfrm>
        </p:grpSpPr>
        <p:sp>
          <p:nvSpPr>
            <p:cNvPr id="3" name="TextBox 3"/>
            <p:cNvSpPr txBox="1"/>
            <p:nvPr/>
          </p:nvSpPr>
          <p:spPr>
            <a:xfrm>
              <a:off x="1603933" y="308227"/>
              <a:ext cx="6586225" cy="845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602"/>
                </a:lnSpc>
              </a:pPr>
              <a:r>
                <a:rPr lang="en-US" sz="1858" u="sng" dirty="0">
                  <a:solidFill>
                    <a:schemeClr val="bg1"/>
                  </a:solidFill>
                  <a:latin typeface="Montserrat Classic"/>
                  <a:hlinkClick r:id="rId2" tooltip="https://seattleu.instructure.com/courses/161026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BUAN 5510 01</a:t>
              </a:r>
              <a:r>
                <a:rPr lang="en-US" sz="1858" dirty="0">
                  <a:solidFill>
                    <a:schemeClr val="bg1"/>
                  </a:solidFill>
                  <a:latin typeface="Montserrat Classic"/>
                </a:rPr>
                <a:t>- Capstone Project in Business Analytics 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292041" cy="1118203"/>
            </a:xfrm>
            <a:custGeom>
              <a:avLst/>
              <a:gdLst/>
              <a:ahLst/>
              <a:cxnLst/>
              <a:rect l="l" t="t" r="r" b="b"/>
              <a:pathLst>
                <a:path w="1292041" h="1118203">
                  <a:moveTo>
                    <a:pt x="0" y="0"/>
                  </a:moveTo>
                  <a:lnTo>
                    <a:pt x="1292041" y="0"/>
                  </a:lnTo>
                  <a:lnTo>
                    <a:pt x="1292041" y="1118203"/>
                  </a:lnTo>
                  <a:lnTo>
                    <a:pt x="0" y="11182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1986742" y="8780708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8757453" y="0"/>
                </a:moveTo>
                <a:lnTo>
                  <a:pt x="0" y="0"/>
                </a:lnTo>
                <a:lnTo>
                  <a:pt x="0" y="7571878"/>
                </a:lnTo>
                <a:lnTo>
                  <a:pt x="8757453" y="7571878"/>
                </a:lnTo>
                <a:lnTo>
                  <a:pt x="875745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85119" y="5878058"/>
            <a:ext cx="338117" cy="338117"/>
          </a:xfrm>
          <a:custGeom>
            <a:avLst/>
            <a:gdLst/>
            <a:ahLst/>
            <a:cxnLst/>
            <a:rect l="l" t="t" r="r" b="b"/>
            <a:pathLst>
              <a:path w="338117" h="338117">
                <a:moveTo>
                  <a:pt x="0" y="0"/>
                </a:moveTo>
                <a:lnTo>
                  <a:pt x="338117" y="0"/>
                </a:lnTo>
                <a:lnTo>
                  <a:pt x="338117" y="338118"/>
                </a:lnTo>
                <a:lnTo>
                  <a:pt x="0" y="3381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50322" y="1856556"/>
            <a:ext cx="4745829" cy="502204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770711" y="2638423"/>
            <a:ext cx="11007223" cy="4705834"/>
            <a:chOff x="0" y="0"/>
            <a:chExt cx="14676297" cy="6274445"/>
          </a:xfrm>
        </p:grpSpPr>
        <p:sp>
          <p:nvSpPr>
            <p:cNvPr id="9" name="TextBox 9"/>
            <p:cNvSpPr txBox="1"/>
            <p:nvPr/>
          </p:nvSpPr>
          <p:spPr>
            <a:xfrm>
              <a:off x="0" y="57150"/>
              <a:ext cx="14676297" cy="524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700"/>
                </a:lnSpc>
              </a:pPr>
              <a:r>
                <a:rPr lang="en-US" sz="7000" dirty="0">
                  <a:solidFill>
                    <a:srgbClr val="E5E5E5"/>
                  </a:solidFill>
                  <a:latin typeface="Montserrat Classic Bold"/>
                </a:rPr>
                <a:t>PATIENT CHARACTERISTICS TO PREDICT THE TYPE OF HEALTHCARE SERVICE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727287"/>
              <a:ext cx="1467629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99"/>
                </a:lnSpc>
              </a:pPr>
              <a:r>
                <a:rPr lang="en-US" sz="2499">
                  <a:solidFill>
                    <a:srgbClr val="FDA715"/>
                  </a:solidFill>
                  <a:latin typeface="Montserrat Classic"/>
                </a:rPr>
                <a:t>Optimizing Healthcare Services through Predictive Analytics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70711" y="9141100"/>
            <a:ext cx="12234893" cy="1288775"/>
            <a:chOff x="0" y="0"/>
            <a:chExt cx="16313191" cy="17183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87008"/>
              <a:ext cx="16313191" cy="1131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E5E5E5"/>
                  </a:solidFill>
                  <a:latin typeface="Montserrat Classic"/>
                </a:rPr>
                <a:t> Rabiya Fatima | Srilakshmi Mallipudi | Gautam Reddy | Barkha Sharma </a:t>
              </a:r>
            </a:p>
            <a:p>
              <a:pPr>
                <a:lnSpc>
                  <a:spcPts val="3499"/>
                </a:lnSpc>
              </a:pPr>
              <a:endParaRPr lang="en-US" sz="2499">
                <a:solidFill>
                  <a:srgbClr val="E5E5E5"/>
                </a:solidFill>
                <a:latin typeface="Montserrat Classic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6313191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760"/>
                </a:lnSpc>
              </a:pPr>
              <a:r>
                <a:rPr lang="en-US" sz="2300">
                  <a:solidFill>
                    <a:srgbClr val="FDA715"/>
                  </a:solidFill>
                  <a:latin typeface="Montserrat Semi-Bold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252">
            <a:off x="4399196" y="1594776"/>
            <a:ext cx="7329870" cy="73298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307080">
            <a:off x="9195451" y="4113125"/>
            <a:ext cx="891526" cy="240358"/>
            <a:chOff x="0" y="0"/>
            <a:chExt cx="234805" cy="633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4805" cy="63304"/>
            </a:xfrm>
            <a:custGeom>
              <a:avLst/>
              <a:gdLst/>
              <a:ahLst/>
              <a:cxnLst/>
              <a:rect l="l" t="t" r="r" b="b"/>
              <a:pathLst>
                <a:path w="234805" h="63304">
                  <a:moveTo>
                    <a:pt x="0" y="0"/>
                  </a:moveTo>
                  <a:lnTo>
                    <a:pt x="234805" y="0"/>
                  </a:lnTo>
                  <a:lnTo>
                    <a:pt x="234805" y="63304"/>
                  </a:lnTo>
                  <a:lnTo>
                    <a:pt x="0" y="63304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34805" cy="10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8798972">
            <a:off x="9290865" y="6053925"/>
            <a:ext cx="891526" cy="240358"/>
            <a:chOff x="0" y="0"/>
            <a:chExt cx="234805" cy="633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805" cy="63304"/>
            </a:xfrm>
            <a:custGeom>
              <a:avLst/>
              <a:gdLst/>
              <a:ahLst/>
              <a:cxnLst/>
              <a:rect l="l" t="t" r="r" b="b"/>
              <a:pathLst>
                <a:path w="234805" h="63304">
                  <a:moveTo>
                    <a:pt x="0" y="0"/>
                  </a:moveTo>
                  <a:lnTo>
                    <a:pt x="234805" y="0"/>
                  </a:lnTo>
                  <a:lnTo>
                    <a:pt x="234805" y="63304"/>
                  </a:lnTo>
                  <a:lnTo>
                    <a:pt x="0" y="63304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34805" cy="10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9078437">
            <a:off x="5912097" y="4117523"/>
            <a:ext cx="891526" cy="240358"/>
            <a:chOff x="0" y="0"/>
            <a:chExt cx="234805" cy="6330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4805" cy="63304"/>
            </a:xfrm>
            <a:custGeom>
              <a:avLst/>
              <a:gdLst/>
              <a:ahLst/>
              <a:cxnLst/>
              <a:rect l="l" t="t" r="r" b="b"/>
              <a:pathLst>
                <a:path w="234805" h="63304">
                  <a:moveTo>
                    <a:pt x="0" y="0"/>
                  </a:moveTo>
                  <a:lnTo>
                    <a:pt x="234805" y="0"/>
                  </a:lnTo>
                  <a:lnTo>
                    <a:pt x="234805" y="63304"/>
                  </a:lnTo>
                  <a:lnTo>
                    <a:pt x="0" y="63304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34805" cy="10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5330316">
            <a:off x="7629564" y="3212513"/>
            <a:ext cx="891526" cy="240358"/>
            <a:chOff x="0" y="0"/>
            <a:chExt cx="234805" cy="633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4805" cy="63304"/>
            </a:xfrm>
            <a:custGeom>
              <a:avLst/>
              <a:gdLst/>
              <a:ahLst/>
              <a:cxnLst/>
              <a:rect l="l" t="t" r="r" b="b"/>
              <a:pathLst>
                <a:path w="234805" h="63304">
                  <a:moveTo>
                    <a:pt x="0" y="0"/>
                  </a:moveTo>
                  <a:lnTo>
                    <a:pt x="234805" y="0"/>
                  </a:lnTo>
                  <a:lnTo>
                    <a:pt x="234805" y="63304"/>
                  </a:lnTo>
                  <a:lnTo>
                    <a:pt x="0" y="63304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34805" cy="10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543109">
            <a:off x="6131425" y="6152296"/>
            <a:ext cx="891526" cy="240358"/>
            <a:chOff x="0" y="0"/>
            <a:chExt cx="234805" cy="633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4805" cy="63304"/>
            </a:xfrm>
            <a:custGeom>
              <a:avLst/>
              <a:gdLst/>
              <a:ahLst/>
              <a:cxnLst/>
              <a:rect l="l" t="t" r="r" b="b"/>
              <a:pathLst>
                <a:path w="234805" h="63304">
                  <a:moveTo>
                    <a:pt x="0" y="0"/>
                  </a:moveTo>
                  <a:lnTo>
                    <a:pt x="234805" y="0"/>
                  </a:lnTo>
                  <a:lnTo>
                    <a:pt x="234805" y="63304"/>
                  </a:lnTo>
                  <a:lnTo>
                    <a:pt x="0" y="63304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34805" cy="1014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5252">
            <a:off x="4118655" y="1267217"/>
            <a:ext cx="7984988" cy="798498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E5E5E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083325" y="3320408"/>
            <a:ext cx="4018680" cy="3449210"/>
            <a:chOff x="-60260" y="-18483"/>
            <a:chExt cx="971706" cy="83401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2557" cy="812800"/>
            </a:xfrm>
            <a:custGeom>
              <a:avLst/>
              <a:gdLst/>
              <a:ahLst/>
              <a:cxnLst/>
              <a:rect l="l" t="t" r="r" b="b"/>
              <a:pathLst>
                <a:path w="852557" h="812800">
                  <a:moveTo>
                    <a:pt x="426279" y="0"/>
                  </a:moveTo>
                  <a:cubicBezTo>
                    <a:pt x="190851" y="0"/>
                    <a:pt x="0" y="181951"/>
                    <a:pt x="0" y="406400"/>
                  </a:cubicBezTo>
                  <a:cubicBezTo>
                    <a:pt x="0" y="630849"/>
                    <a:pt x="190851" y="812800"/>
                    <a:pt x="426279" y="812800"/>
                  </a:cubicBezTo>
                  <a:cubicBezTo>
                    <a:pt x="661706" y="812800"/>
                    <a:pt x="852557" y="630849"/>
                    <a:pt x="852557" y="406400"/>
                  </a:cubicBezTo>
                  <a:cubicBezTo>
                    <a:pt x="852557" y="181951"/>
                    <a:pt x="661706" y="0"/>
                    <a:pt x="426279" y="0"/>
                  </a:cubicBez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60260" y="-18483"/>
              <a:ext cx="971706" cy="83401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 dirty="0">
                  <a:solidFill>
                    <a:srgbClr val="1B4444"/>
                  </a:solidFill>
                  <a:latin typeface="Montserrat Classic Bold"/>
                </a:rPr>
                <a:t>Outpatient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 dirty="0">
                  <a:solidFill>
                    <a:srgbClr val="1B4444"/>
                  </a:solidFill>
                  <a:latin typeface="Montserrat Classic Bold"/>
                </a:rPr>
                <a:t>Inpatient 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 dirty="0">
                  <a:solidFill>
                    <a:srgbClr val="1B4444"/>
                  </a:solidFill>
                  <a:latin typeface="Montserrat Classic Bold"/>
                </a:rPr>
                <a:t>Services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811046" y="5692742"/>
            <a:ext cx="2676003" cy="267600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706377" y="169076"/>
            <a:ext cx="2715509" cy="271550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5330316">
            <a:off x="7641170" y="7074895"/>
            <a:ext cx="891526" cy="263573"/>
            <a:chOff x="0" y="0"/>
            <a:chExt cx="234805" cy="6941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4805" cy="69419"/>
            </a:xfrm>
            <a:custGeom>
              <a:avLst/>
              <a:gdLst/>
              <a:ahLst/>
              <a:cxnLst/>
              <a:rect l="l" t="t" r="r" b="b"/>
              <a:pathLst>
                <a:path w="234805" h="69419">
                  <a:moveTo>
                    <a:pt x="0" y="0"/>
                  </a:moveTo>
                  <a:lnTo>
                    <a:pt x="234805" y="0"/>
                  </a:lnTo>
                  <a:lnTo>
                    <a:pt x="234805" y="69419"/>
                  </a:lnTo>
                  <a:lnTo>
                    <a:pt x="0" y="69419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34805" cy="107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889726" y="7406382"/>
            <a:ext cx="2676003" cy="267600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 rot="3680626">
            <a:off x="13408620" y="952703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236260" y="169076"/>
            <a:ext cx="5047197" cy="2158081"/>
            <a:chOff x="0" y="0"/>
            <a:chExt cx="6729596" cy="2877441"/>
          </a:xfrm>
        </p:grpSpPr>
        <p:sp>
          <p:nvSpPr>
            <p:cNvPr id="40" name="TextBox 40"/>
            <p:cNvSpPr txBox="1"/>
            <p:nvPr/>
          </p:nvSpPr>
          <p:spPr>
            <a:xfrm>
              <a:off x="0" y="2330283"/>
              <a:ext cx="672959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47625"/>
              <a:ext cx="6729596" cy="207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049"/>
                </a:lnSpc>
              </a:pPr>
              <a:r>
                <a:rPr lang="en-US" sz="5499">
                  <a:solidFill>
                    <a:srgbClr val="E5E5E5"/>
                  </a:solidFill>
                  <a:latin typeface="Montserrat Classic Bold"/>
                </a:rPr>
                <a:t>PREDICTIVE</a:t>
              </a:r>
            </a:p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E5E5E5"/>
                  </a:solidFill>
                  <a:latin typeface="Montserrat Classic Bold"/>
                </a:rPr>
                <a:t> INSIGHTS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736628" y="5692742"/>
            <a:ext cx="2676003" cy="2676003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591971" y="2228416"/>
            <a:ext cx="2676003" cy="267600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736628" y="1994931"/>
            <a:ext cx="2676003" cy="2676003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3966331" y="2737686"/>
            <a:ext cx="1927283" cy="1657463"/>
          </a:xfrm>
          <a:custGeom>
            <a:avLst/>
            <a:gdLst/>
            <a:ahLst/>
            <a:cxnLst/>
            <a:rect l="l" t="t" r="r" b="b"/>
            <a:pathLst>
              <a:path w="1927283" h="1657463">
                <a:moveTo>
                  <a:pt x="0" y="0"/>
                </a:moveTo>
                <a:lnTo>
                  <a:pt x="1927283" y="0"/>
                </a:lnTo>
                <a:lnTo>
                  <a:pt x="1927283" y="1657464"/>
                </a:lnTo>
                <a:lnTo>
                  <a:pt x="0" y="1657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10231763" y="2495320"/>
            <a:ext cx="1675224" cy="1675224"/>
          </a:xfrm>
          <a:custGeom>
            <a:avLst/>
            <a:gdLst/>
            <a:ahLst/>
            <a:cxnLst/>
            <a:rect l="l" t="t" r="r" b="b"/>
            <a:pathLst>
              <a:path w="1675224" h="1675224">
                <a:moveTo>
                  <a:pt x="0" y="0"/>
                </a:moveTo>
                <a:lnTo>
                  <a:pt x="1675225" y="0"/>
                </a:lnTo>
                <a:lnTo>
                  <a:pt x="1675225" y="1675225"/>
                </a:lnTo>
                <a:lnTo>
                  <a:pt x="0" y="167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7540457" y="7949901"/>
            <a:ext cx="1603543" cy="1588965"/>
          </a:xfrm>
          <a:custGeom>
            <a:avLst/>
            <a:gdLst/>
            <a:ahLst/>
            <a:cxnLst/>
            <a:rect l="l" t="t" r="r" b="b"/>
            <a:pathLst>
              <a:path w="1603543" h="1588965">
                <a:moveTo>
                  <a:pt x="0" y="0"/>
                </a:moveTo>
                <a:lnTo>
                  <a:pt x="1603543" y="0"/>
                </a:lnTo>
                <a:lnTo>
                  <a:pt x="1603543" y="1588965"/>
                </a:lnTo>
                <a:lnTo>
                  <a:pt x="0" y="15889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4180344" y="6062041"/>
            <a:ext cx="1937406" cy="1937406"/>
          </a:xfrm>
          <a:custGeom>
            <a:avLst/>
            <a:gdLst/>
            <a:ahLst/>
            <a:cxnLst/>
            <a:rect l="l" t="t" r="r" b="b"/>
            <a:pathLst>
              <a:path w="1937406" h="1937406">
                <a:moveTo>
                  <a:pt x="0" y="0"/>
                </a:moveTo>
                <a:lnTo>
                  <a:pt x="1937407" y="0"/>
                </a:lnTo>
                <a:lnTo>
                  <a:pt x="1937407" y="1937406"/>
                </a:lnTo>
                <a:lnTo>
                  <a:pt x="0" y="19374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10317090" y="6174104"/>
            <a:ext cx="1504572" cy="1713280"/>
          </a:xfrm>
          <a:custGeom>
            <a:avLst/>
            <a:gdLst/>
            <a:ahLst/>
            <a:cxnLst/>
            <a:rect l="l" t="t" r="r" b="b"/>
            <a:pathLst>
              <a:path w="1504572" h="1713280">
                <a:moveTo>
                  <a:pt x="0" y="0"/>
                </a:moveTo>
                <a:lnTo>
                  <a:pt x="1504571" y="0"/>
                </a:lnTo>
                <a:lnTo>
                  <a:pt x="1504571" y="1713280"/>
                </a:lnTo>
                <a:lnTo>
                  <a:pt x="0" y="1713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7650564" y="683909"/>
            <a:ext cx="827136" cy="1311022"/>
          </a:xfrm>
          <a:custGeom>
            <a:avLst/>
            <a:gdLst/>
            <a:ahLst/>
            <a:cxnLst/>
            <a:rect l="l" t="t" r="r" b="b"/>
            <a:pathLst>
              <a:path w="827136" h="1311022">
                <a:moveTo>
                  <a:pt x="0" y="0"/>
                </a:moveTo>
                <a:lnTo>
                  <a:pt x="827135" y="0"/>
                </a:lnTo>
                <a:lnTo>
                  <a:pt x="827135" y="1311022"/>
                </a:lnTo>
                <a:lnTo>
                  <a:pt x="0" y="1311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TextBox 57"/>
          <p:cNvSpPr txBox="1"/>
          <p:nvPr/>
        </p:nvSpPr>
        <p:spPr>
          <a:xfrm>
            <a:off x="12451885" y="2447695"/>
            <a:ext cx="482471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Diagnosis Class: Mental Illness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411514" y="2502736"/>
            <a:ext cx="29789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Have No Insurance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411514" y="6426786"/>
            <a:ext cx="31804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From New York City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9697375" y="9210675"/>
            <a:ext cx="275451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Education Status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631707" y="6426786"/>
            <a:ext cx="386030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Have Hospital in vicinity</a:t>
            </a:r>
          </a:p>
        </p:txBody>
      </p:sp>
      <p:sp>
        <p:nvSpPr>
          <p:cNvPr id="62" name="Freeform 62"/>
          <p:cNvSpPr/>
          <p:nvPr/>
        </p:nvSpPr>
        <p:spPr>
          <a:xfrm flipH="1">
            <a:off x="-2382602" y="-463703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TextBox 63"/>
          <p:cNvSpPr txBox="1"/>
          <p:nvPr/>
        </p:nvSpPr>
        <p:spPr>
          <a:xfrm>
            <a:off x="9217387" y="261634"/>
            <a:ext cx="315753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SSI Cash Assistance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7494141" y="9808700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6337" y="2383157"/>
            <a:ext cx="1323183" cy="818598"/>
            <a:chOff x="0" y="0"/>
            <a:chExt cx="65690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6906" cy="406400"/>
            </a:xfrm>
            <a:custGeom>
              <a:avLst/>
              <a:gdLst/>
              <a:ahLst/>
              <a:cxnLst/>
              <a:rect l="l" t="t" r="r" b="b"/>
              <a:pathLst>
                <a:path w="656906" h="406400">
                  <a:moveTo>
                    <a:pt x="0" y="0"/>
                  </a:moveTo>
                  <a:lnTo>
                    <a:pt x="453706" y="0"/>
                  </a:lnTo>
                  <a:lnTo>
                    <a:pt x="656906" y="203200"/>
                  </a:lnTo>
                  <a:lnTo>
                    <a:pt x="45370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40290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012265"/>
            <a:ext cx="7977868" cy="1389972"/>
            <a:chOff x="0" y="0"/>
            <a:chExt cx="2332569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32569" cy="406400"/>
            </a:xfrm>
            <a:custGeom>
              <a:avLst/>
              <a:gdLst/>
              <a:ahLst/>
              <a:cxnLst/>
              <a:rect l="l" t="t" r="r" b="b"/>
              <a:pathLst>
                <a:path w="2332569" h="406400">
                  <a:moveTo>
                    <a:pt x="0" y="0"/>
                  </a:moveTo>
                  <a:lnTo>
                    <a:pt x="2129369" y="0"/>
                  </a:lnTo>
                  <a:lnTo>
                    <a:pt x="2332569" y="203200"/>
                  </a:lnTo>
                  <a:lnTo>
                    <a:pt x="2129369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07856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05895" y="0"/>
            <a:ext cx="4663440" cy="10287000"/>
            <a:chOff x="0" y="0"/>
            <a:chExt cx="406400" cy="8964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896471"/>
            </a:xfrm>
            <a:custGeom>
              <a:avLst/>
              <a:gdLst/>
              <a:ahLst/>
              <a:cxnLst/>
              <a:rect l="l" t="t" r="r" b="b"/>
              <a:pathLst>
                <a:path w="406400" h="896471">
                  <a:moveTo>
                    <a:pt x="0" y="0"/>
                  </a:moveTo>
                  <a:lnTo>
                    <a:pt x="203200" y="0"/>
                  </a:lnTo>
                  <a:lnTo>
                    <a:pt x="406400" y="448235"/>
                  </a:lnTo>
                  <a:lnTo>
                    <a:pt x="203200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0969" r="-89618"/>
              </a:stretch>
            </a:blip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475710" y="9814674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8544" y="5105400"/>
            <a:ext cx="7377793" cy="395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B4444"/>
                </a:solidFill>
                <a:latin typeface="Montserrat Bold"/>
              </a:rPr>
              <a:t>Resource Allocation Challenge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B4444"/>
                </a:solidFill>
                <a:latin typeface="Montserrat"/>
              </a:rPr>
              <a:t>Hospitals struggle to efficiently allocate resources across services, resulting in operational inefficiencies and cost concerns.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B4444"/>
              </a:solidFill>
              <a:latin typeface="Montserrat"/>
            </a:endParaRPr>
          </a:p>
          <a:p>
            <a:pPr>
              <a:lnSpc>
                <a:spcPts val="2782"/>
              </a:lnSpc>
            </a:pPr>
            <a:endParaRPr lang="en-US" sz="2199">
              <a:solidFill>
                <a:srgbClr val="1B4444"/>
              </a:solidFill>
              <a:latin typeface="Montserrat"/>
            </a:endParaRPr>
          </a:p>
          <a:p>
            <a:pPr>
              <a:lnSpc>
                <a:spcPts val="3630"/>
              </a:lnSpc>
            </a:pPr>
            <a:r>
              <a:rPr lang="en-US" sz="2593">
                <a:solidFill>
                  <a:srgbClr val="1B4444"/>
                </a:solidFill>
                <a:latin typeface="Montserrat Bold"/>
              </a:rPr>
              <a:t>Uncertain Service Demands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1B4444"/>
                </a:solidFill>
                <a:latin typeface="Montserrat"/>
              </a:rPr>
              <a:t>Determining exact service needs without predictive insights leads to staffing and resource mismatches.</a:t>
            </a:r>
          </a:p>
          <a:p>
            <a:pPr>
              <a:lnSpc>
                <a:spcPts val="3079"/>
              </a:lnSpc>
            </a:pPr>
            <a:endParaRPr lang="en-US" sz="2199">
              <a:solidFill>
                <a:srgbClr val="1B4444"/>
              </a:solidFill>
              <a:latin typeface="Montserra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8558763" y="0"/>
            <a:ext cx="4663440" cy="10287000"/>
            <a:chOff x="0" y="0"/>
            <a:chExt cx="406400" cy="8964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896471"/>
            </a:xfrm>
            <a:custGeom>
              <a:avLst/>
              <a:gdLst/>
              <a:ahLst/>
              <a:cxnLst/>
              <a:rect l="l" t="t" r="r" b="b"/>
              <a:pathLst>
                <a:path w="406400" h="896471">
                  <a:moveTo>
                    <a:pt x="0" y="0"/>
                  </a:moveTo>
                  <a:lnTo>
                    <a:pt x="203200" y="0"/>
                  </a:lnTo>
                  <a:lnTo>
                    <a:pt x="406400" y="448235"/>
                  </a:lnTo>
                  <a:lnTo>
                    <a:pt x="203200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273" r="-27154"/>
              </a:stretch>
            </a:blip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3468455"/>
            <a:ext cx="2246754" cy="1389972"/>
            <a:chOff x="0" y="0"/>
            <a:chExt cx="656906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6906" cy="406400"/>
            </a:xfrm>
            <a:custGeom>
              <a:avLst/>
              <a:gdLst/>
              <a:ahLst/>
              <a:cxnLst/>
              <a:rect l="l" t="t" r="r" b="b"/>
              <a:pathLst>
                <a:path w="656906" h="406400">
                  <a:moveTo>
                    <a:pt x="0" y="0"/>
                  </a:moveTo>
                  <a:lnTo>
                    <a:pt x="453706" y="0"/>
                  </a:lnTo>
                  <a:lnTo>
                    <a:pt x="656906" y="203200"/>
                  </a:lnTo>
                  <a:lnTo>
                    <a:pt x="45370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40290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06493" y="579664"/>
            <a:ext cx="2483990" cy="1536740"/>
            <a:chOff x="0" y="0"/>
            <a:chExt cx="656906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56906" cy="406400"/>
            </a:xfrm>
            <a:custGeom>
              <a:avLst/>
              <a:gdLst/>
              <a:ahLst/>
              <a:cxnLst/>
              <a:rect l="l" t="t" r="r" b="b"/>
              <a:pathLst>
                <a:path w="656906" h="406400">
                  <a:moveTo>
                    <a:pt x="0" y="0"/>
                  </a:moveTo>
                  <a:lnTo>
                    <a:pt x="453706" y="0"/>
                  </a:lnTo>
                  <a:lnTo>
                    <a:pt x="656906" y="203200"/>
                  </a:lnTo>
                  <a:lnTo>
                    <a:pt x="453706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38100"/>
              <a:ext cx="402906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22383" y="0"/>
            <a:ext cx="4716236" cy="10287000"/>
            <a:chOff x="0" y="0"/>
            <a:chExt cx="411001" cy="89647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1001" cy="896471"/>
            </a:xfrm>
            <a:custGeom>
              <a:avLst/>
              <a:gdLst/>
              <a:ahLst/>
              <a:cxnLst/>
              <a:rect l="l" t="t" r="r" b="b"/>
              <a:pathLst>
                <a:path w="411001" h="896471">
                  <a:moveTo>
                    <a:pt x="0" y="0"/>
                  </a:moveTo>
                  <a:lnTo>
                    <a:pt x="207801" y="0"/>
                  </a:lnTo>
                  <a:lnTo>
                    <a:pt x="411001" y="448235"/>
                  </a:lnTo>
                  <a:lnTo>
                    <a:pt x="207801" y="896471"/>
                  </a:lnTo>
                  <a:lnTo>
                    <a:pt x="0" y="896471"/>
                  </a:lnTo>
                  <a:lnTo>
                    <a:pt x="203200" y="448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6757" r="-31361"/>
              </a:stretch>
            </a:blipFill>
            <a:ln w="666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98544" y="2976748"/>
            <a:ext cx="6106364" cy="1384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2"/>
              </a:lnSpc>
            </a:pPr>
            <a:r>
              <a:rPr lang="en-US" sz="3980">
                <a:solidFill>
                  <a:srgbClr val="1B4444"/>
                </a:solidFill>
                <a:latin typeface="Montserrat Classic Bold"/>
              </a:rPr>
              <a:t>Hospital Administrators</a:t>
            </a:r>
          </a:p>
        </p:txBody>
      </p:sp>
      <p:sp>
        <p:nvSpPr>
          <p:cNvPr id="23" name="Freeform 23"/>
          <p:cNvSpPr/>
          <p:nvPr/>
        </p:nvSpPr>
        <p:spPr>
          <a:xfrm>
            <a:off x="-1689519" y="-6844873"/>
            <a:ext cx="9997332" cy="8643902"/>
          </a:xfrm>
          <a:custGeom>
            <a:avLst/>
            <a:gdLst/>
            <a:ahLst/>
            <a:cxnLst/>
            <a:rect l="l" t="t" r="r" b="b"/>
            <a:pathLst>
              <a:path w="9997332" h="8643902">
                <a:moveTo>
                  <a:pt x="0" y="0"/>
                </a:moveTo>
                <a:lnTo>
                  <a:pt x="9997332" y="0"/>
                </a:lnTo>
                <a:lnTo>
                  <a:pt x="9997332" y="8643902"/>
                </a:lnTo>
                <a:lnTo>
                  <a:pt x="0" y="8643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289131" y="112921"/>
            <a:ext cx="5803701" cy="2158081"/>
            <a:chOff x="0" y="0"/>
            <a:chExt cx="7738268" cy="2877441"/>
          </a:xfrm>
        </p:grpSpPr>
        <p:sp>
          <p:nvSpPr>
            <p:cNvPr id="25" name="TextBox 25"/>
            <p:cNvSpPr txBox="1"/>
            <p:nvPr/>
          </p:nvSpPr>
          <p:spPr>
            <a:xfrm>
              <a:off x="0" y="2339808"/>
              <a:ext cx="7738268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7625"/>
              <a:ext cx="7738268" cy="2077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E5E5E5"/>
                  </a:solidFill>
                  <a:latin typeface="Montserrat Classic Bold"/>
                </a:rPr>
                <a:t>USE CASE AND STAKEHOLDER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89131" y="7554389"/>
            <a:ext cx="324805" cy="294163"/>
            <a:chOff x="0" y="0"/>
            <a:chExt cx="897467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7467" cy="812800"/>
            </a:xfrm>
            <a:custGeom>
              <a:avLst/>
              <a:gdLst/>
              <a:ahLst/>
              <a:cxnLst/>
              <a:rect l="l" t="t" r="r" b="b"/>
              <a:pathLst>
                <a:path w="897467" h="812800">
                  <a:moveTo>
                    <a:pt x="448733" y="0"/>
                  </a:moveTo>
                  <a:lnTo>
                    <a:pt x="897467" y="406400"/>
                  </a:lnTo>
                  <a:lnTo>
                    <a:pt x="448733" y="812800"/>
                  </a:lnTo>
                  <a:lnTo>
                    <a:pt x="0" y="406400"/>
                  </a:lnTo>
                  <a:lnTo>
                    <a:pt x="448733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54252" y="101600"/>
              <a:ext cx="58896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89131" y="5143500"/>
            <a:ext cx="324805" cy="294163"/>
            <a:chOff x="0" y="0"/>
            <a:chExt cx="897467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97467" cy="812800"/>
            </a:xfrm>
            <a:custGeom>
              <a:avLst/>
              <a:gdLst/>
              <a:ahLst/>
              <a:cxnLst/>
              <a:rect l="l" t="t" r="r" b="b"/>
              <a:pathLst>
                <a:path w="897467" h="812800">
                  <a:moveTo>
                    <a:pt x="448733" y="0"/>
                  </a:moveTo>
                  <a:lnTo>
                    <a:pt x="897467" y="406400"/>
                  </a:lnTo>
                  <a:lnTo>
                    <a:pt x="448733" y="812800"/>
                  </a:lnTo>
                  <a:lnTo>
                    <a:pt x="0" y="406400"/>
                  </a:lnTo>
                  <a:lnTo>
                    <a:pt x="448733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54252" y="101600"/>
              <a:ext cx="58896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2425" y="0"/>
            <a:ext cx="1746663" cy="10287000"/>
            <a:chOff x="0" y="0"/>
            <a:chExt cx="46002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0026" cy="2709333"/>
            </a:xfrm>
            <a:custGeom>
              <a:avLst/>
              <a:gdLst/>
              <a:ahLst/>
              <a:cxnLst/>
              <a:rect l="l" t="t" r="r" b="b"/>
              <a:pathLst>
                <a:path w="460026" h="2709333">
                  <a:moveTo>
                    <a:pt x="0" y="0"/>
                  </a:moveTo>
                  <a:lnTo>
                    <a:pt x="460026" y="0"/>
                  </a:lnTo>
                  <a:lnTo>
                    <a:pt x="460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6002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99088" y="2419991"/>
            <a:ext cx="14336799" cy="2022260"/>
            <a:chOff x="0" y="0"/>
            <a:chExt cx="7002210" cy="9876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002210" cy="987688"/>
            </a:xfrm>
            <a:custGeom>
              <a:avLst/>
              <a:gdLst/>
              <a:ahLst/>
              <a:cxnLst/>
              <a:rect l="l" t="t" r="r" b="b"/>
              <a:pathLst>
                <a:path w="7002210" h="987688">
                  <a:moveTo>
                    <a:pt x="0" y="0"/>
                  </a:moveTo>
                  <a:lnTo>
                    <a:pt x="7002210" y="0"/>
                  </a:lnTo>
                  <a:lnTo>
                    <a:pt x="7002210" y="987688"/>
                  </a:lnTo>
                  <a:lnTo>
                    <a:pt x="0" y="98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002210" cy="102578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099088" y="2548959"/>
            <a:ext cx="14336799" cy="1695689"/>
            <a:chOff x="0" y="0"/>
            <a:chExt cx="6872104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72105" cy="812800"/>
            </a:xfrm>
            <a:custGeom>
              <a:avLst/>
              <a:gdLst/>
              <a:ahLst/>
              <a:cxnLst/>
              <a:rect l="l" t="t" r="r" b="b"/>
              <a:pathLst>
                <a:path w="6872105" h="812800">
                  <a:moveTo>
                    <a:pt x="0" y="0"/>
                  </a:moveTo>
                  <a:lnTo>
                    <a:pt x="6872105" y="0"/>
                  </a:lnTo>
                  <a:lnTo>
                    <a:pt x="687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872104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B4444"/>
                  </a:solidFill>
                  <a:latin typeface="Montserrat Classic"/>
                </a:rPr>
                <a:t>  Foster proactive interventions using predictive insights for regional patient care plans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1B4444"/>
                </a:solidFill>
                <a:latin typeface="Montserrat Classic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11605" y="179035"/>
            <a:ext cx="13648488" cy="2001906"/>
            <a:chOff x="0" y="0"/>
            <a:chExt cx="6666033" cy="9777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66033" cy="977747"/>
            </a:xfrm>
            <a:custGeom>
              <a:avLst/>
              <a:gdLst/>
              <a:ahLst/>
              <a:cxnLst/>
              <a:rect l="l" t="t" r="r" b="b"/>
              <a:pathLst>
                <a:path w="6666033" h="977747">
                  <a:moveTo>
                    <a:pt x="0" y="0"/>
                  </a:moveTo>
                  <a:lnTo>
                    <a:pt x="6666033" y="0"/>
                  </a:lnTo>
                  <a:lnTo>
                    <a:pt x="6666033" y="977747"/>
                  </a:lnTo>
                  <a:lnTo>
                    <a:pt x="0" y="977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B444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66033" cy="101584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511605" y="346474"/>
            <a:ext cx="13648488" cy="1669085"/>
            <a:chOff x="0" y="0"/>
            <a:chExt cx="5640696" cy="6898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40696" cy="689805"/>
            </a:xfrm>
            <a:custGeom>
              <a:avLst/>
              <a:gdLst/>
              <a:ahLst/>
              <a:cxnLst/>
              <a:rect l="l" t="t" r="r" b="b"/>
              <a:pathLst>
                <a:path w="5640696" h="689805">
                  <a:moveTo>
                    <a:pt x="0" y="0"/>
                  </a:moveTo>
                  <a:lnTo>
                    <a:pt x="5640696" y="0"/>
                  </a:lnTo>
                  <a:lnTo>
                    <a:pt x="5640696" y="689805"/>
                  </a:lnTo>
                  <a:lnTo>
                    <a:pt x="0" y="689805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5640696" cy="7374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r">
                <a:lnSpc>
                  <a:spcPts val="3359"/>
                </a:lnSpc>
              </a:pPr>
              <a:endParaRPr/>
            </a:p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1B4444"/>
                  </a:solidFill>
                  <a:latin typeface="Montserrat Classic"/>
                </a:rPr>
                <a:t>Implement predictive models for proactive resource allocation in healthcare settings.</a:t>
              </a:r>
            </a:p>
            <a:p>
              <a:pPr algn="r">
                <a:lnSpc>
                  <a:spcPts val="3359"/>
                </a:lnSpc>
              </a:pPr>
              <a:endParaRPr lang="en-US" sz="2400">
                <a:solidFill>
                  <a:srgbClr val="1B4444"/>
                </a:solidFill>
                <a:latin typeface="Montserrat Classic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11605" y="4813726"/>
            <a:ext cx="13648488" cy="2404552"/>
            <a:chOff x="0" y="0"/>
            <a:chExt cx="6666033" cy="11744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66033" cy="1174403"/>
            </a:xfrm>
            <a:custGeom>
              <a:avLst/>
              <a:gdLst/>
              <a:ahLst/>
              <a:cxnLst/>
              <a:rect l="l" t="t" r="r" b="b"/>
              <a:pathLst>
                <a:path w="6666033" h="1174403">
                  <a:moveTo>
                    <a:pt x="0" y="0"/>
                  </a:moveTo>
                  <a:lnTo>
                    <a:pt x="6666033" y="0"/>
                  </a:lnTo>
                  <a:lnTo>
                    <a:pt x="6666033" y="1174403"/>
                  </a:lnTo>
                  <a:lnTo>
                    <a:pt x="0" y="11744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B4444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6666033" cy="121250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11605" y="4989739"/>
            <a:ext cx="13776395" cy="2088185"/>
            <a:chOff x="0" y="0"/>
            <a:chExt cx="6603484" cy="100093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603484" cy="1000936"/>
            </a:xfrm>
            <a:custGeom>
              <a:avLst/>
              <a:gdLst/>
              <a:ahLst/>
              <a:cxnLst/>
              <a:rect l="l" t="t" r="r" b="b"/>
              <a:pathLst>
                <a:path w="6603484" h="1000936">
                  <a:moveTo>
                    <a:pt x="0" y="0"/>
                  </a:moveTo>
                  <a:lnTo>
                    <a:pt x="6603484" y="0"/>
                  </a:lnTo>
                  <a:lnTo>
                    <a:pt x="6603484" y="1000936"/>
                  </a:lnTo>
                  <a:lnTo>
                    <a:pt x="0" y="1000936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603484" cy="104856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B4444"/>
                  </a:solidFill>
                  <a:latin typeface="Montserrat Classic"/>
                </a:rPr>
                <a:t>Lead proactive healthcare approaches via early identification and intervention for prevention strategies.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1B4444"/>
                </a:solidFill>
                <a:latin typeface="Montserrat Classic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116672" y="7589754"/>
            <a:ext cx="14354383" cy="1961028"/>
            <a:chOff x="0" y="0"/>
            <a:chExt cx="7010798" cy="9577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010798" cy="957782"/>
            </a:xfrm>
            <a:custGeom>
              <a:avLst/>
              <a:gdLst/>
              <a:ahLst/>
              <a:cxnLst/>
              <a:rect l="l" t="t" r="r" b="b"/>
              <a:pathLst>
                <a:path w="7010798" h="957782">
                  <a:moveTo>
                    <a:pt x="0" y="0"/>
                  </a:moveTo>
                  <a:lnTo>
                    <a:pt x="7010798" y="0"/>
                  </a:lnTo>
                  <a:lnTo>
                    <a:pt x="7010798" y="957782"/>
                  </a:lnTo>
                  <a:lnTo>
                    <a:pt x="0" y="9577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010798" cy="99588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99088" y="7734539"/>
            <a:ext cx="14371967" cy="1695689"/>
            <a:chOff x="0" y="0"/>
            <a:chExt cx="6888962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888962" cy="812800"/>
            </a:xfrm>
            <a:custGeom>
              <a:avLst/>
              <a:gdLst/>
              <a:ahLst/>
              <a:cxnLst/>
              <a:rect l="l" t="t" r="r" b="b"/>
              <a:pathLst>
                <a:path w="6888962" h="812800">
                  <a:moveTo>
                    <a:pt x="0" y="0"/>
                  </a:moveTo>
                  <a:lnTo>
                    <a:pt x="6888962" y="0"/>
                  </a:lnTo>
                  <a:lnTo>
                    <a:pt x="688896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888962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1B4444"/>
                  </a:solidFill>
                  <a:latin typeface="Montserrat Classic"/>
                </a:rPr>
                <a:t>Tailor care plans based on data insights to enhance patient engagement and outcomes.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1B4444"/>
                </a:solidFill>
                <a:latin typeface="Montserrat Classic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8160093" y="0"/>
            <a:ext cx="127907" cy="10287000"/>
            <a:chOff x="0" y="0"/>
            <a:chExt cx="33687" cy="27093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3687" cy="2709333"/>
            </a:xfrm>
            <a:custGeom>
              <a:avLst/>
              <a:gdLst/>
              <a:ahLst/>
              <a:cxnLst/>
              <a:rect l="l" t="t" r="r" b="b"/>
              <a:pathLst>
                <a:path w="33687" h="2709333">
                  <a:moveTo>
                    <a:pt x="0" y="0"/>
                  </a:moveTo>
                  <a:lnTo>
                    <a:pt x="33687" y="0"/>
                  </a:lnTo>
                  <a:lnTo>
                    <a:pt x="3368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336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654480" y="1028700"/>
            <a:ext cx="324805" cy="294163"/>
            <a:chOff x="0" y="0"/>
            <a:chExt cx="897467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97467" cy="812800"/>
            </a:xfrm>
            <a:custGeom>
              <a:avLst/>
              <a:gdLst/>
              <a:ahLst/>
              <a:cxnLst/>
              <a:rect l="l" t="t" r="r" b="b"/>
              <a:pathLst>
                <a:path w="897467" h="812800">
                  <a:moveTo>
                    <a:pt x="448733" y="0"/>
                  </a:moveTo>
                  <a:lnTo>
                    <a:pt x="897467" y="406400"/>
                  </a:lnTo>
                  <a:lnTo>
                    <a:pt x="448733" y="812800"/>
                  </a:lnTo>
                  <a:lnTo>
                    <a:pt x="0" y="406400"/>
                  </a:lnTo>
                  <a:lnTo>
                    <a:pt x="448733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54252" y="101600"/>
              <a:ext cx="58896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64591" y="366078"/>
            <a:ext cx="1216966" cy="9592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C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M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M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N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D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5059"/>
              </a:lnSpc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N</a:t>
            </a:r>
          </a:p>
          <a:p>
            <a:pPr marL="0" lvl="0" indent="0" algn="ctr">
              <a:lnSpc>
                <a:spcPts val="5059"/>
              </a:lnSpc>
              <a:spcBef>
                <a:spcPct val="0"/>
              </a:spcBef>
            </a:pPr>
            <a:r>
              <a:rPr lang="en-US" sz="4599">
                <a:solidFill>
                  <a:srgbClr val="E5E5E5"/>
                </a:solidFill>
                <a:latin typeface="Montserrat Classic Bold"/>
              </a:rPr>
              <a:t>S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4816883" y="5721839"/>
            <a:ext cx="324805" cy="294163"/>
            <a:chOff x="0" y="0"/>
            <a:chExt cx="897467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97467" cy="812800"/>
            </a:xfrm>
            <a:custGeom>
              <a:avLst/>
              <a:gdLst/>
              <a:ahLst/>
              <a:cxnLst/>
              <a:rect l="l" t="t" r="r" b="b"/>
              <a:pathLst>
                <a:path w="897467" h="812800">
                  <a:moveTo>
                    <a:pt x="448733" y="0"/>
                  </a:moveTo>
                  <a:lnTo>
                    <a:pt x="897467" y="406400"/>
                  </a:lnTo>
                  <a:lnTo>
                    <a:pt x="448733" y="812800"/>
                  </a:lnTo>
                  <a:lnTo>
                    <a:pt x="0" y="406400"/>
                  </a:lnTo>
                  <a:lnTo>
                    <a:pt x="448733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54252" y="101600"/>
              <a:ext cx="58896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134256" y="3249722"/>
            <a:ext cx="324805" cy="294163"/>
            <a:chOff x="0" y="0"/>
            <a:chExt cx="897467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97467" cy="812800"/>
            </a:xfrm>
            <a:custGeom>
              <a:avLst/>
              <a:gdLst/>
              <a:ahLst/>
              <a:cxnLst/>
              <a:rect l="l" t="t" r="r" b="b"/>
              <a:pathLst>
                <a:path w="897467" h="812800">
                  <a:moveTo>
                    <a:pt x="448733" y="0"/>
                  </a:moveTo>
                  <a:lnTo>
                    <a:pt x="897467" y="406400"/>
                  </a:lnTo>
                  <a:lnTo>
                    <a:pt x="448733" y="812800"/>
                  </a:lnTo>
                  <a:lnTo>
                    <a:pt x="0" y="406400"/>
                  </a:lnTo>
                  <a:lnTo>
                    <a:pt x="448733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54252" y="101600"/>
              <a:ext cx="58896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134256" y="8435301"/>
            <a:ext cx="324805" cy="294163"/>
            <a:chOff x="0" y="0"/>
            <a:chExt cx="897467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97467" cy="812800"/>
            </a:xfrm>
            <a:custGeom>
              <a:avLst/>
              <a:gdLst/>
              <a:ahLst/>
              <a:cxnLst/>
              <a:rect l="l" t="t" r="r" b="b"/>
              <a:pathLst>
                <a:path w="897467" h="812800">
                  <a:moveTo>
                    <a:pt x="448733" y="0"/>
                  </a:moveTo>
                  <a:lnTo>
                    <a:pt x="897467" y="406400"/>
                  </a:lnTo>
                  <a:lnTo>
                    <a:pt x="448733" y="812800"/>
                  </a:lnTo>
                  <a:lnTo>
                    <a:pt x="0" y="406400"/>
                  </a:lnTo>
                  <a:lnTo>
                    <a:pt x="448733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54252" y="101600"/>
              <a:ext cx="588963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7394067" y="9859554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4371" y="8187511"/>
            <a:ext cx="12401011" cy="1260828"/>
            <a:chOff x="0" y="0"/>
            <a:chExt cx="3266110" cy="332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6110" cy="332070"/>
            </a:xfrm>
            <a:custGeom>
              <a:avLst/>
              <a:gdLst/>
              <a:ahLst/>
              <a:cxnLst/>
              <a:rect l="l" t="t" r="r" b="b"/>
              <a:pathLst>
                <a:path w="3266110" h="332070">
                  <a:moveTo>
                    <a:pt x="203200" y="0"/>
                  </a:moveTo>
                  <a:lnTo>
                    <a:pt x="3266110" y="0"/>
                  </a:lnTo>
                  <a:lnTo>
                    <a:pt x="3062910" y="332070"/>
                  </a:lnTo>
                  <a:lnTo>
                    <a:pt x="0" y="33207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3062910" cy="370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-2410674" y="1343939"/>
            <a:ext cx="7795359" cy="779535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-2291672" y="1462941"/>
            <a:ext cx="7557356" cy="75573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591616" y="4939603"/>
            <a:ext cx="12401011" cy="1384393"/>
            <a:chOff x="0" y="0"/>
            <a:chExt cx="3266110" cy="36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266110" cy="364614"/>
            </a:xfrm>
            <a:custGeom>
              <a:avLst/>
              <a:gdLst/>
              <a:ahLst/>
              <a:cxnLst/>
              <a:rect l="l" t="t" r="r" b="b"/>
              <a:pathLst>
                <a:path w="3266110" h="364614">
                  <a:moveTo>
                    <a:pt x="203200" y="0"/>
                  </a:moveTo>
                  <a:lnTo>
                    <a:pt x="3266110" y="0"/>
                  </a:lnTo>
                  <a:lnTo>
                    <a:pt x="3062910" y="364614"/>
                  </a:lnTo>
                  <a:lnTo>
                    <a:pt x="0" y="36461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3062910" cy="402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07290" y="6450946"/>
            <a:ext cx="12401011" cy="1609615"/>
            <a:chOff x="0" y="0"/>
            <a:chExt cx="3266110" cy="4239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266110" cy="423931"/>
            </a:xfrm>
            <a:custGeom>
              <a:avLst/>
              <a:gdLst/>
              <a:ahLst/>
              <a:cxnLst/>
              <a:rect l="l" t="t" r="r" b="b"/>
              <a:pathLst>
                <a:path w="3266110" h="423931">
                  <a:moveTo>
                    <a:pt x="203200" y="0"/>
                  </a:moveTo>
                  <a:lnTo>
                    <a:pt x="3266110" y="0"/>
                  </a:lnTo>
                  <a:lnTo>
                    <a:pt x="3062910" y="423931"/>
                  </a:lnTo>
                  <a:lnTo>
                    <a:pt x="0" y="4239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3062910" cy="4620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  <a:p>
              <a:pPr algn="ctr">
                <a:lnSpc>
                  <a:spcPts val="2100"/>
                </a:lnSpc>
              </a:pPr>
              <a:endParaRPr/>
            </a:p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591615" y="2912874"/>
            <a:ext cx="12401011" cy="1789943"/>
            <a:chOff x="0" y="0"/>
            <a:chExt cx="3266110" cy="47142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66110" cy="471425"/>
            </a:xfrm>
            <a:custGeom>
              <a:avLst/>
              <a:gdLst/>
              <a:ahLst/>
              <a:cxnLst/>
              <a:rect l="l" t="t" r="r" b="b"/>
              <a:pathLst>
                <a:path w="3266110" h="471425">
                  <a:moveTo>
                    <a:pt x="3062910" y="0"/>
                  </a:moveTo>
                  <a:lnTo>
                    <a:pt x="0" y="0"/>
                  </a:lnTo>
                  <a:lnTo>
                    <a:pt x="203200" y="471425"/>
                  </a:lnTo>
                  <a:lnTo>
                    <a:pt x="3266110" y="471425"/>
                  </a:lnTo>
                  <a:lnTo>
                    <a:pt x="306291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3062910" cy="509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7064" y="4394200"/>
            <a:ext cx="4760225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1B4444"/>
                </a:solidFill>
                <a:latin typeface="Montserrat Classic Bold"/>
              </a:rPr>
              <a:t>FUTURE DIRECTIONS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44315" y="9814674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13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807290" y="891045"/>
            <a:ext cx="12401011" cy="1909490"/>
            <a:chOff x="0" y="0"/>
            <a:chExt cx="3266110" cy="50291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266110" cy="502911"/>
            </a:xfrm>
            <a:custGeom>
              <a:avLst/>
              <a:gdLst/>
              <a:ahLst/>
              <a:cxnLst/>
              <a:rect l="l" t="t" r="r" b="b"/>
              <a:pathLst>
                <a:path w="3266110" h="502911">
                  <a:moveTo>
                    <a:pt x="3062910" y="0"/>
                  </a:moveTo>
                  <a:lnTo>
                    <a:pt x="0" y="0"/>
                  </a:lnTo>
                  <a:lnTo>
                    <a:pt x="203200" y="502911"/>
                  </a:lnTo>
                  <a:lnTo>
                    <a:pt x="3266110" y="502911"/>
                  </a:lnTo>
                  <a:lnTo>
                    <a:pt x="3062910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38100"/>
              <a:ext cx="3062910" cy="541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7281841" y="1426332"/>
            <a:ext cx="686732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B4444"/>
                </a:solidFill>
                <a:latin typeface="Montserrat Classic"/>
              </a:rPr>
              <a:t>Expanded Data Integration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18612" y="3493221"/>
            <a:ext cx="7369998" cy="638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1B4444"/>
                </a:solidFill>
                <a:latin typeface="Montserrat Classic"/>
              </a:rPr>
              <a:t>Cross-Regional Validation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43867" y="5222172"/>
            <a:ext cx="1240101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B4444"/>
                </a:solidFill>
                <a:latin typeface="Montserrat Classic"/>
              </a:rPr>
              <a:t>Collaborative Data Collection</a:t>
            </a:r>
          </a:p>
        </p:txBody>
      </p:sp>
      <p:sp>
        <p:nvSpPr>
          <p:cNvPr id="28" name="Freeform 28"/>
          <p:cNvSpPr/>
          <p:nvPr/>
        </p:nvSpPr>
        <p:spPr>
          <a:xfrm>
            <a:off x="6577401" y="3422261"/>
            <a:ext cx="916788" cy="1012517"/>
          </a:xfrm>
          <a:custGeom>
            <a:avLst/>
            <a:gdLst/>
            <a:ahLst/>
            <a:cxnLst/>
            <a:rect l="l" t="t" r="r" b="b"/>
            <a:pathLst>
              <a:path w="916788" h="1012517">
                <a:moveTo>
                  <a:pt x="0" y="0"/>
                </a:moveTo>
                <a:lnTo>
                  <a:pt x="916788" y="0"/>
                </a:lnTo>
                <a:lnTo>
                  <a:pt x="916788" y="1012517"/>
                </a:lnTo>
                <a:lnTo>
                  <a:pt x="0" y="1012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5768344" y="1264143"/>
            <a:ext cx="916788" cy="1012517"/>
          </a:xfrm>
          <a:custGeom>
            <a:avLst/>
            <a:gdLst/>
            <a:ahLst/>
            <a:cxnLst/>
            <a:rect l="l" t="t" r="r" b="b"/>
            <a:pathLst>
              <a:path w="916788" h="1012517">
                <a:moveTo>
                  <a:pt x="0" y="0"/>
                </a:moveTo>
                <a:lnTo>
                  <a:pt x="916787" y="0"/>
                </a:lnTo>
                <a:lnTo>
                  <a:pt x="916787" y="1012517"/>
                </a:lnTo>
                <a:lnTo>
                  <a:pt x="0" y="1012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7035795" y="6819336"/>
            <a:ext cx="901715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B4444"/>
                </a:solidFill>
                <a:latin typeface="Montserrat Classic"/>
              </a:rPr>
              <a:t>Specialized Model Development</a:t>
            </a:r>
          </a:p>
        </p:txBody>
      </p:sp>
      <p:sp>
        <p:nvSpPr>
          <p:cNvPr id="31" name="Freeform 31"/>
          <p:cNvSpPr/>
          <p:nvPr/>
        </p:nvSpPr>
        <p:spPr>
          <a:xfrm>
            <a:off x="5914408" y="6635195"/>
            <a:ext cx="916788" cy="1012517"/>
          </a:xfrm>
          <a:custGeom>
            <a:avLst/>
            <a:gdLst/>
            <a:ahLst/>
            <a:cxnLst/>
            <a:rect l="l" t="t" r="r" b="b"/>
            <a:pathLst>
              <a:path w="916788" h="1012517">
                <a:moveTo>
                  <a:pt x="0" y="0"/>
                </a:moveTo>
                <a:lnTo>
                  <a:pt x="916787" y="0"/>
                </a:lnTo>
                <a:lnTo>
                  <a:pt x="916787" y="1012517"/>
                </a:lnTo>
                <a:lnTo>
                  <a:pt x="0" y="1012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6577401" y="5092502"/>
            <a:ext cx="916788" cy="1012517"/>
          </a:xfrm>
          <a:custGeom>
            <a:avLst/>
            <a:gdLst/>
            <a:ahLst/>
            <a:cxnLst/>
            <a:rect l="l" t="t" r="r" b="b"/>
            <a:pathLst>
              <a:path w="916788" h="1012517">
                <a:moveTo>
                  <a:pt x="0" y="0"/>
                </a:moveTo>
                <a:lnTo>
                  <a:pt x="916788" y="0"/>
                </a:lnTo>
                <a:lnTo>
                  <a:pt x="916788" y="1012517"/>
                </a:lnTo>
                <a:lnTo>
                  <a:pt x="0" y="10125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6050154" y="8440100"/>
            <a:ext cx="46653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B4444"/>
                </a:solidFill>
                <a:latin typeface="Montserrat Classic"/>
              </a:rPr>
              <a:t>Disparity Analysis</a:t>
            </a:r>
          </a:p>
        </p:txBody>
      </p:sp>
      <p:sp>
        <p:nvSpPr>
          <p:cNvPr id="34" name="Freeform 34"/>
          <p:cNvSpPr/>
          <p:nvPr/>
        </p:nvSpPr>
        <p:spPr>
          <a:xfrm>
            <a:off x="5014656" y="8440965"/>
            <a:ext cx="740060" cy="817335"/>
          </a:xfrm>
          <a:custGeom>
            <a:avLst/>
            <a:gdLst/>
            <a:ahLst/>
            <a:cxnLst/>
            <a:rect l="l" t="t" r="r" b="b"/>
            <a:pathLst>
              <a:path w="740060" h="817335">
                <a:moveTo>
                  <a:pt x="0" y="0"/>
                </a:moveTo>
                <a:lnTo>
                  <a:pt x="740059" y="0"/>
                </a:lnTo>
                <a:lnTo>
                  <a:pt x="740059" y="817335"/>
                </a:lnTo>
                <a:lnTo>
                  <a:pt x="0" y="817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609684" cy="10287000"/>
            <a:chOff x="0" y="0"/>
            <a:chExt cx="147744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7448" cy="2709333"/>
            </a:xfrm>
            <a:custGeom>
              <a:avLst/>
              <a:gdLst/>
              <a:ahLst/>
              <a:cxnLst/>
              <a:rect l="l" t="t" r="r" b="b"/>
              <a:pathLst>
                <a:path w="1477448" h="2709333">
                  <a:moveTo>
                    <a:pt x="0" y="0"/>
                  </a:moveTo>
                  <a:lnTo>
                    <a:pt x="1477448" y="0"/>
                  </a:lnTo>
                  <a:lnTo>
                    <a:pt x="14774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74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5399" y="660400"/>
            <a:ext cx="541428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CONCLUSIONS</a:t>
            </a:r>
          </a:p>
        </p:txBody>
      </p:sp>
      <p:sp>
        <p:nvSpPr>
          <p:cNvPr id="6" name="Freeform 6"/>
          <p:cNvSpPr/>
          <p:nvPr/>
        </p:nvSpPr>
        <p:spPr>
          <a:xfrm rot="7536211" flipH="1">
            <a:off x="-2018013" y="-4102649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1366" y="5731369"/>
            <a:ext cx="3784744" cy="4113852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6057900" y="13380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259300" y="9826171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14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057900" y="3600450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57900" y="7067550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88234" y="7197884"/>
            <a:ext cx="2825433" cy="282543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88234" y="3731011"/>
            <a:ext cx="2825433" cy="282543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188234" y="260667"/>
            <a:ext cx="2825433" cy="282543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7090338" y="4681005"/>
            <a:ext cx="1021224" cy="1055777"/>
          </a:xfrm>
          <a:custGeom>
            <a:avLst/>
            <a:gdLst/>
            <a:ahLst/>
            <a:cxnLst/>
            <a:rect l="l" t="t" r="r" b="b"/>
            <a:pathLst>
              <a:path w="1021224" h="1055777">
                <a:moveTo>
                  <a:pt x="0" y="0"/>
                </a:moveTo>
                <a:lnTo>
                  <a:pt x="1021224" y="0"/>
                </a:lnTo>
                <a:lnTo>
                  <a:pt x="1021224" y="1055777"/>
                </a:lnTo>
                <a:lnTo>
                  <a:pt x="0" y="1055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7090338" y="1145495"/>
            <a:ext cx="1021224" cy="1055777"/>
          </a:xfrm>
          <a:custGeom>
            <a:avLst/>
            <a:gdLst/>
            <a:ahLst/>
            <a:cxnLst/>
            <a:rect l="l" t="t" r="r" b="b"/>
            <a:pathLst>
              <a:path w="1021224" h="1055777">
                <a:moveTo>
                  <a:pt x="0" y="0"/>
                </a:moveTo>
                <a:lnTo>
                  <a:pt x="1021224" y="0"/>
                </a:lnTo>
                <a:lnTo>
                  <a:pt x="1021224" y="1055777"/>
                </a:lnTo>
                <a:lnTo>
                  <a:pt x="0" y="1055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090338" y="8082712"/>
            <a:ext cx="1021224" cy="1055777"/>
          </a:xfrm>
          <a:custGeom>
            <a:avLst/>
            <a:gdLst/>
            <a:ahLst/>
            <a:cxnLst/>
            <a:rect l="l" t="t" r="r" b="b"/>
            <a:pathLst>
              <a:path w="1021224" h="1055777">
                <a:moveTo>
                  <a:pt x="0" y="0"/>
                </a:moveTo>
                <a:lnTo>
                  <a:pt x="1021224" y="0"/>
                </a:lnTo>
                <a:lnTo>
                  <a:pt x="1021224" y="1055776"/>
                </a:lnTo>
                <a:lnTo>
                  <a:pt x="0" y="1055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8798496" y="414175"/>
            <a:ext cx="7799338" cy="116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07"/>
              </a:lnSpc>
            </a:pPr>
            <a:r>
              <a:rPr lang="en-US" sz="3362">
                <a:solidFill>
                  <a:srgbClr val="1B4444"/>
                </a:solidFill>
                <a:latin typeface="Montserrat Bold"/>
              </a:rPr>
              <a:t>Modelling Success and Limitations</a:t>
            </a:r>
          </a:p>
          <a:p>
            <a:pPr algn="ctr">
              <a:lnSpc>
                <a:spcPts val="4707"/>
              </a:lnSpc>
            </a:pPr>
            <a:endParaRPr lang="en-US" sz="3362">
              <a:solidFill>
                <a:srgbClr val="1B4444"/>
              </a:solidFill>
              <a:latin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96438" y="1238292"/>
            <a:ext cx="8919612" cy="154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425" lvl="1" indent="-238712">
              <a:lnSpc>
                <a:spcPts val="3095"/>
              </a:lnSpc>
              <a:buFont typeface="Arial"/>
              <a:buChar char="•"/>
            </a:pPr>
            <a:r>
              <a:rPr lang="en-US" sz="2211">
                <a:solidFill>
                  <a:srgbClr val="4B4949"/>
                </a:solidFill>
                <a:latin typeface="Montserrat"/>
              </a:rPr>
              <a:t>Successful modeling observed for non-emergency services.</a:t>
            </a:r>
          </a:p>
          <a:p>
            <a:pPr marL="477425" lvl="1" indent="-238712">
              <a:lnSpc>
                <a:spcPts val="3095"/>
              </a:lnSpc>
              <a:buFont typeface="Arial"/>
              <a:buChar char="•"/>
            </a:pPr>
            <a:r>
              <a:rPr lang="en-US" sz="2211">
                <a:solidFill>
                  <a:srgbClr val="4B4949"/>
                </a:solidFill>
                <a:latin typeface="Montserrat"/>
              </a:rPr>
              <a:t>Random Forest, Decision Tree and Gradient Boosting models showcased notable performance.</a:t>
            </a:r>
          </a:p>
          <a:p>
            <a:pPr algn="ctr">
              <a:lnSpc>
                <a:spcPts val="3095"/>
              </a:lnSpc>
            </a:pPr>
            <a:r>
              <a:rPr lang="en-US" sz="2211">
                <a:solidFill>
                  <a:srgbClr val="4B4949"/>
                </a:solidFill>
                <a:latin typeface="Montserrat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57151" y="3949291"/>
            <a:ext cx="10446583" cy="538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4"/>
              </a:lnSpc>
            </a:pPr>
            <a:r>
              <a:rPr lang="en-US" sz="3160">
                <a:solidFill>
                  <a:srgbClr val="1B4444"/>
                </a:solidFill>
                <a:latin typeface="Montserrat Bold"/>
              </a:rPr>
              <a:t>Challenges in Emergency Service Prediction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06916" y="4742942"/>
            <a:ext cx="8547054" cy="7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140" lvl="1" indent="-238570">
              <a:lnSpc>
                <a:spcPts val="3094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Montserrat"/>
              </a:rPr>
              <a:t>Accurately forecasting emergency services remains a challenge due to their unpredictable nature.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43366" y="7277100"/>
            <a:ext cx="8847687" cy="54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64"/>
              </a:lnSpc>
            </a:pPr>
            <a:r>
              <a:rPr lang="en-US" sz="3260" dirty="0">
                <a:solidFill>
                  <a:srgbClr val="1B4444"/>
                </a:solidFill>
                <a:latin typeface="Montserrat Bold"/>
              </a:rPr>
              <a:t>Data Validation and Model Refinement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0" y="8026420"/>
            <a:ext cx="8547054" cy="193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7140" lvl="1" indent="-238570">
              <a:lnSpc>
                <a:spcPts val="3094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Montserrat"/>
              </a:rPr>
              <a:t>Pioneering advancements in healthcare service prediction models.</a:t>
            </a:r>
          </a:p>
          <a:p>
            <a:pPr marL="477140" lvl="1" indent="-238570">
              <a:lnSpc>
                <a:spcPts val="3094"/>
              </a:lnSpc>
              <a:buFont typeface="Arial"/>
              <a:buChar char="•"/>
            </a:pPr>
            <a:r>
              <a:rPr lang="en-US" sz="2210">
                <a:solidFill>
                  <a:srgbClr val="000000"/>
                </a:solidFill>
                <a:latin typeface="Montserrat"/>
              </a:rPr>
              <a:t>Urging continuous refinement for enhanced real-world applicability.</a:t>
            </a:r>
          </a:p>
          <a:p>
            <a:pPr>
              <a:lnSpc>
                <a:spcPts val="3094"/>
              </a:lnSpc>
            </a:pPr>
            <a:endParaRPr lang="en-US" sz="221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2640151" y="-4757602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9"/>
                </a:lnTo>
                <a:lnTo>
                  <a:pt x="7666059" y="6631969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730934" y="9629617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8"/>
                </a:lnTo>
                <a:lnTo>
                  <a:pt x="7666059" y="6631968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34681" y="9420089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4" y="0"/>
                </a:lnTo>
                <a:lnTo>
                  <a:pt x="8757454" y="7571878"/>
                </a:lnTo>
                <a:lnTo>
                  <a:pt x="0" y="7571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08401" y="292928"/>
            <a:ext cx="9956594" cy="9994072"/>
          </a:xfrm>
          <a:custGeom>
            <a:avLst/>
            <a:gdLst/>
            <a:ahLst/>
            <a:cxnLst/>
            <a:rect l="l" t="t" r="r" b="b"/>
            <a:pathLst>
              <a:path w="9956594" h="9994072">
                <a:moveTo>
                  <a:pt x="0" y="0"/>
                </a:moveTo>
                <a:lnTo>
                  <a:pt x="9956594" y="0"/>
                </a:lnTo>
                <a:lnTo>
                  <a:pt x="9956594" y="9994072"/>
                </a:lnTo>
                <a:lnTo>
                  <a:pt x="0" y="9994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231623" y="2685223"/>
            <a:ext cx="3153556" cy="4998432"/>
          </a:xfrm>
          <a:custGeom>
            <a:avLst/>
            <a:gdLst/>
            <a:ahLst/>
            <a:cxnLst/>
            <a:rect l="l" t="t" r="r" b="b"/>
            <a:pathLst>
              <a:path w="3153556" h="4998432">
                <a:moveTo>
                  <a:pt x="0" y="0"/>
                </a:moveTo>
                <a:lnTo>
                  <a:pt x="3153556" y="0"/>
                </a:lnTo>
                <a:lnTo>
                  <a:pt x="3153556" y="4998433"/>
                </a:lnTo>
                <a:lnTo>
                  <a:pt x="0" y="4998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747004" y="3625973"/>
            <a:ext cx="10793993" cy="1809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4718"/>
              </a:lnSpc>
              <a:spcBef>
                <a:spcPct val="0"/>
              </a:spcBef>
            </a:pPr>
            <a:r>
              <a:rPr lang="en-US" sz="10513">
                <a:solidFill>
                  <a:srgbClr val="E5E5E5"/>
                </a:solidFill>
                <a:latin typeface="Montserrat Classic"/>
              </a:rPr>
              <a:t>Thank You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13408" y="9845699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15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2336" y="5470874"/>
            <a:ext cx="10123328" cy="72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1"/>
              </a:lnSpc>
            </a:pPr>
            <a:r>
              <a:rPr lang="en-US" sz="4272">
                <a:solidFill>
                  <a:srgbClr val="FFFFFF"/>
                </a:solidFill>
                <a:latin typeface="Montserrat Classic Bold"/>
              </a:rPr>
              <a:t>Do you have 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951963" y="-4047759"/>
            <a:ext cx="6614674" cy="5722407"/>
          </a:xfrm>
          <a:custGeom>
            <a:avLst/>
            <a:gdLst/>
            <a:ahLst/>
            <a:cxnLst/>
            <a:rect l="l" t="t" r="r" b="b"/>
            <a:pathLst>
              <a:path w="6614674" h="5722407">
                <a:moveTo>
                  <a:pt x="0" y="5722407"/>
                </a:moveTo>
                <a:lnTo>
                  <a:pt x="6614674" y="5722407"/>
                </a:lnTo>
                <a:lnTo>
                  <a:pt x="6614674" y="0"/>
                </a:lnTo>
                <a:lnTo>
                  <a:pt x="0" y="0"/>
                </a:lnTo>
                <a:lnTo>
                  <a:pt x="0" y="57224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63490"/>
              </p:ext>
            </p:extLst>
          </p:nvPr>
        </p:nvGraphicFramePr>
        <p:xfrm>
          <a:off x="11154176" y="3192236"/>
          <a:ext cx="6746021" cy="6855593"/>
        </p:xfrm>
        <a:graphic>
          <a:graphicData uri="http://schemas.openxmlformats.org/drawingml/2006/table">
            <a:tbl>
              <a:tblPr/>
              <a:tblGrid>
                <a:gridCol w="1165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84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Model Performance Evaluation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25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Predictive Insights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902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E5E5E5"/>
                          </a:solidFill>
                          <a:latin typeface="Montserrat Classic"/>
                        </a:rPr>
                        <a:t>Use Cases and Stakeholders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125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Recommendations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997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Future Directions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1251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E5E5E5"/>
                          </a:solidFill>
                          <a:latin typeface="Montserrat Classic"/>
                        </a:rPr>
                        <a:t>Conclusions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559362" y="8443636"/>
            <a:ext cx="5966751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E5E5E5"/>
                </a:solidFill>
                <a:latin typeface="Montserrat Classic Bold"/>
              </a:rPr>
              <a:t>AGENDA</a:t>
            </a:r>
          </a:p>
        </p:txBody>
      </p:sp>
      <p:sp>
        <p:nvSpPr>
          <p:cNvPr id="5" name="Freeform 5"/>
          <p:cNvSpPr/>
          <p:nvPr/>
        </p:nvSpPr>
        <p:spPr>
          <a:xfrm rot="-10800000" flipH="1" flipV="1">
            <a:off x="-1289068" y="-4581166"/>
            <a:ext cx="6252172" cy="5405759"/>
          </a:xfrm>
          <a:custGeom>
            <a:avLst/>
            <a:gdLst/>
            <a:ahLst/>
            <a:cxnLst/>
            <a:rect l="l" t="t" r="r" b="b"/>
            <a:pathLst>
              <a:path w="6252172" h="5405759">
                <a:moveTo>
                  <a:pt x="6252172" y="5405759"/>
                </a:moveTo>
                <a:lnTo>
                  <a:pt x="0" y="5405759"/>
                </a:lnTo>
                <a:lnTo>
                  <a:pt x="0" y="0"/>
                </a:lnTo>
                <a:lnTo>
                  <a:pt x="6252172" y="0"/>
                </a:lnTo>
                <a:lnTo>
                  <a:pt x="6252172" y="5405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424008" y="236791"/>
          <a:ext cx="7439984" cy="6079110"/>
        </p:xfrm>
        <a:graphic>
          <a:graphicData uri="http://schemas.openxmlformats.org/drawingml/2006/table">
            <a:tbl>
              <a:tblPr/>
              <a:tblGrid>
                <a:gridCol w="116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285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Introduction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85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Problem Statement &amp; 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613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Data 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8430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Key Findings &amp; Insights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FC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94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E5E5E5"/>
                          </a:solidFill>
                          <a:latin typeface="Montserrat Classic"/>
                        </a:rPr>
                        <a:t>Data 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941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E5E5E5"/>
                          </a:solidFill>
                          <a:latin typeface="Montserrat Classic"/>
                        </a:rPr>
                        <a:t>Methodology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804955" y="4865628"/>
            <a:ext cx="3462153" cy="3497124"/>
          </a:xfrm>
          <a:custGeom>
            <a:avLst/>
            <a:gdLst/>
            <a:ahLst/>
            <a:cxnLst/>
            <a:rect l="l" t="t" r="r" b="b"/>
            <a:pathLst>
              <a:path w="3462153" h="3497124">
                <a:moveTo>
                  <a:pt x="0" y="0"/>
                </a:moveTo>
                <a:lnTo>
                  <a:pt x="3462153" y="0"/>
                </a:lnTo>
                <a:lnTo>
                  <a:pt x="3462153" y="3497124"/>
                </a:lnTo>
                <a:lnTo>
                  <a:pt x="0" y="3497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475170" y="9762459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95000" y="0"/>
            <a:ext cx="11970327" cy="10287000"/>
            <a:chOff x="0" y="0"/>
            <a:chExt cx="812800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270593" y="9139138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60" y="0"/>
                </a:lnTo>
                <a:lnTo>
                  <a:pt x="7666060" y="6631968"/>
                </a:lnTo>
                <a:lnTo>
                  <a:pt x="0" y="663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7085199" y="0"/>
            <a:ext cx="11970327" cy="10366833"/>
            <a:chOff x="0" y="0"/>
            <a:chExt cx="812800" cy="7039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03921"/>
            </a:xfrm>
            <a:custGeom>
              <a:avLst/>
              <a:gdLst/>
              <a:ahLst/>
              <a:cxnLst/>
              <a:rect l="l" t="t" r="r" b="b"/>
              <a:pathLst>
                <a:path w="812800" h="703921">
                  <a:moveTo>
                    <a:pt x="812800" y="351960"/>
                  </a:moveTo>
                  <a:lnTo>
                    <a:pt x="609600" y="703921"/>
                  </a:lnTo>
                  <a:lnTo>
                    <a:pt x="203200" y="703921"/>
                  </a:lnTo>
                  <a:lnTo>
                    <a:pt x="0" y="35196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5196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42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59521" y="1474461"/>
            <a:ext cx="3086100" cy="1930854"/>
            <a:chOff x="0" y="0"/>
            <a:chExt cx="812800" cy="508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08538"/>
            </a:xfrm>
            <a:custGeom>
              <a:avLst/>
              <a:gdLst/>
              <a:ahLst/>
              <a:cxnLst/>
              <a:rect l="l" t="t" r="r" b="b"/>
              <a:pathLst>
                <a:path w="812800" h="508538">
                  <a:moveTo>
                    <a:pt x="0" y="0"/>
                  </a:moveTo>
                  <a:lnTo>
                    <a:pt x="609600" y="0"/>
                  </a:lnTo>
                  <a:lnTo>
                    <a:pt x="812800" y="254269"/>
                  </a:lnTo>
                  <a:lnTo>
                    <a:pt x="609600" y="508538"/>
                  </a:lnTo>
                  <a:lnTo>
                    <a:pt x="0" y="508538"/>
                  </a:lnTo>
                  <a:lnTo>
                    <a:pt x="203200" y="25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38100"/>
              <a:ext cx="558800" cy="546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259300" y="9767322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03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04107" y="6897200"/>
            <a:ext cx="9883027" cy="1515464"/>
            <a:chOff x="0" y="0"/>
            <a:chExt cx="13177370" cy="202061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29434"/>
              <a:ext cx="13177370" cy="59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7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75"/>
              <a:ext cx="13177370" cy="63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43597" y="316005"/>
            <a:ext cx="9404113" cy="1897733"/>
            <a:chOff x="0" y="0"/>
            <a:chExt cx="12538817" cy="253031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983152"/>
              <a:ext cx="12538817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625"/>
              <a:ext cx="12538817" cy="1171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1B4444"/>
                  </a:solidFill>
                  <a:latin typeface="Montserrat Classic Bold"/>
                </a:rPr>
                <a:t>INTRODUCTION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02066" y="6149778"/>
            <a:ext cx="2083062" cy="1494845"/>
            <a:chOff x="0" y="0"/>
            <a:chExt cx="708646" cy="5085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8646" cy="508538"/>
            </a:xfrm>
            <a:custGeom>
              <a:avLst/>
              <a:gdLst/>
              <a:ahLst/>
              <a:cxnLst/>
              <a:rect l="l" t="t" r="r" b="b"/>
              <a:pathLst>
                <a:path w="708646" h="508538">
                  <a:moveTo>
                    <a:pt x="0" y="0"/>
                  </a:moveTo>
                  <a:lnTo>
                    <a:pt x="505446" y="0"/>
                  </a:lnTo>
                  <a:lnTo>
                    <a:pt x="708646" y="254269"/>
                  </a:lnTo>
                  <a:lnTo>
                    <a:pt x="505446" y="508538"/>
                  </a:lnTo>
                  <a:lnTo>
                    <a:pt x="0" y="508538"/>
                  </a:lnTo>
                  <a:lnTo>
                    <a:pt x="203200" y="25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7800" y="-38100"/>
              <a:ext cx="454646" cy="546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5631487"/>
            <a:ext cx="1579953" cy="1133804"/>
            <a:chOff x="0" y="0"/>
            <a:chExt cx="708646" cy="5085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8646" cy="508538"/>
            </a:xfrm>
            <a:custGeom>
              <a:avLst/>
              <a:gdLst/>
              <a:ahLst/>
              <a:cxnLst/>
              <a:rect l="l" t="t" r="r" b="b"/>
              <a:pathLst>
                <a:path w="708646" h="508538">
                  <a:moveTo>
                    <a:pt x="0" y="0"/>
                  </a:moveTo>
                  <a:lnTo>
                    <a:pt x="505446" y="0"/>
                  </a:lnTo>
                  <a:lnTo>
                    <a:pt x="708646" y="254269"/>
                  </a:lnTo>
                  <a:lnTo>
                    <a:pt x="505446" y="508538"/>
                  </a:lnTo>
                  <a:lnTo>
                    <a:pt x="0" y="508538"/>
                  </a:lnTo>
                  <a:lnTo>
                    <a:pt x="203200" y="254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77800" y="-38100"/>
              <a:ext cx="454646" cy="5466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408764" y="1858591"/>
            <a:ext cx="13723657" cy="7308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1B4444"/>
                </a:solidFill>
                <a:latin typeface="Montserrat Bold"/>
              </a:rPr>
              <a:t>Overview: </a:t>
            </a:r>
            <a:r>
              <a:rPr lang="en-US" sz="3999" dirty="0">
                <a:solidFill>
                  <a:srgbClr val="1B4444"/>
                </a:solidFill>
                <a:latin typeface="Montserrat"/>
              </a:rPr>
              <a:t>Analyzing Patient Attributes for Healthcare Optimization.</a:t>
            </a:r>
          </a:p>
          <a:p>
            <a:pPr>
              <a:lnSpc>
                <a:spcPts val="6324"/>
              </a:lnSpc>
            </a:pPr>
            <a:endParaRPr lang="en-US" sz="3999" dirty="0">
              <a:solidFill>
                <a:srgbClr val="1B4444"/>
              </a:solidFill>
              <a:latin typeface="Montserrat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1B4444"/>
                </a:solidFill>
                <a:latin typeface="Montserrat Bold"/>
              </a:rPr>
              <a:t>Background Context:</a:t>
            </a:r>
            <a:r>
              <a:rPr lang="en-US" sz="3999" dirty="0">
                <a:solidFill>
                  <a:srgbClr val="1B4444"/>
                </a:solidFill>
                <a:latin typeface="Montserrat"/>
              </a:rPr>
              <a:t> The increasing diversity in patient needs, along with resource limitations, emphasizes the urgency for predictive analytics</a:t>
            </a:r>
          </a:p>
          <a:p>
            <a:pPr>
              <a:lnSpc>
                <a:spcPts val="6324"/>
              </a:lnSpc>
            </a:pPr>
            <a:endParaRPr lang="en-US" sz="3999" dirty="0">
              <a:solidFill>
                <a:srgbClr val="1B4444"/>
              </a:solidFill>
              <a:latin typeface="Montserrat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1B4444"/>
                </a:solidFill>
                <a:latin typeface="Montserrat Bold"/>
              </a:rPr>
              <a:t>Relevance:</a:t>
            </a:r>
            <a:r>
              <a:rPr lang="en-US" sz="3999" dirty="0">
                <a:solidFill>
                  <a:srgbClr val="1B4444"/>
                </a:solidFill>
                <a:latin typeface="Montserrat"/>
              </a:rPr>
              <a:t> Enhancing Healthcare Efficiency through Predictive Insights.</a:t>
            </a: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1B4444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5425" y="934547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33364" y="934547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8"/>
                </a:lnTo>
                <a:lnTo>
                  <a:pt x="0" y="757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1923380" y="9738697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59" y="0"/>
                </a:moveTo>
                <a:lnTo>
                  <a:pt x="0" y="0"/>
                </a:lnTo>
                <a:lnTo>
                  <a:pt x="0" y="6631968"/>
                </a:lnTo>
                <a:lnTo>
                  <a:pt x="7666059" y="6631968"/>
                </a:lnTo>
                <a:lnTo>
                  <a:pt x="76660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199629" y="628838"/>
            <a:ext cx="13782946" cy="4122079"/>
            <a:chOff x="0" y="0"/>
            <a:chExt cx="3630076" cy="10856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30076" cy="1085650"/>
            </a:xfrm>
            <a:custGeom>
              <a:avLst/>
              <a:gdLst/>
              <a:ahLst/>
              <a:cxnLst/>
              <a:rect l="l" t="t" r="r" b="b"/>
              <a:pathLst>
                <a:path w="3630076" h="1085650">
                  <a:moveTo>
                    <a:pt x="17974" y="0"/>
                  </a:moveTo>
                  <a:lnTo>
                    <a:pt x="3612102" y="0"/>
                  </a:lnTo>
                  <a:cubicBezTo>
                    <a:pt x="3622029" y="0"/>
                    <a:pt x="3630076" y="8047"/>
                    <a:pt x="3630076" y="17974"/>
                  </a:cubicBezTo>
                  <a:lnTo>
                    <a:pt x="3630076" y="1067676"/>
                  </a:lnTo>
                  <a:cubicBezTo>
                    <a:pt x="3630076" y="1072443"/>
                    <a:pt x="3628182" y="1077015"/>
                    <a:pt x="3624811" y="1080386"/>
                  </a:cubicBezTo>
                  <a:cubicBezTo>
                    <a:pt x="3621441" y="1083757"/>
                    <a:pt x="3616869" y="1085650"/>
                    <a:pt x="3612102" y="1085650"/>
                  </a:cubicBezTo>
                  <a:lnTo>
                    <a:pt x="17974" y="1085650"/>
                  </a:lnTo>
                  <a:cubicBezTo>
                    <a:pt x="8047" y="1085650"/>
                    <a:pt x="0" y="1077603"/>
                    <a:pt x="0" y="1067676"/>
                  </a:cubicBezTo>
                  <a:lnTo>
                    <a:pt x="0" y="17974"/>
                  </a:lnTo>
                  <a:cubicBezTo>
                    <a:pt x="0" y="8047"/>
                    <a:pt x="8047" y="0"/>
                    <a:pt x="17974" y="0"/>
                  </a:cubicBezTo>
                  <a:close/>
                </a:path>
              </a:pathLst>
            </a:custGeom>
            <a:solidFill>
              <a:srgbClr val="E5E5E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630076" cy="112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4162310" y="628838"/>
            <a:ext cx="10398709" cy="4122079"/>
            <a:chOff x="0" y="0"/>
            <a:chExt cx="2738755" cy="10856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38755" cy="1085650"/>
            </a:xfrm>
            <a:custGeom>
              <a:avLst/>
              <a:gdLst/>
              <a:ahLst/>
              <a:cxnLst/>
              <a:rect l="l" t="t" r="r" b="b"/>
              <a:pathLst>
                <a:path w="2738755" h="1085650">
                  <a:moveTo>
                    <a:pt x="203200" y="0"/>
                  </a:moveTo>
                  <a:lnTo>
                    <a:pt x="2535555" y="0"/>
                  </a:lnTo>
                  <a:lnTo>
                    <a:pt x="2738755" y="1085650"/>
                  </a:lnTo>
                  <a:lnTo>
                    <a:pt x="0" y="10856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2484755" cy="112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41152" y="7361928"/>
            <a:ext cx="68149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</p:txBody>
      </p:sp>
      <p:grpSp>
        <p:nvGrpSpPr>
          <p:cNvPr id="14" name="Group 14"/>
          <p:cNvGrpSpPr/>
          <p:nvPr/>
        </p:nvGrpSpPr>
        <p:grpSpPr>
          <a:xfrm>
            <a:off x="4199629" y="4869156"/>
            <a:ext cx="13782946" cy="4122079"/>
            <a:chOff x="0" y="0"/>
            <a:chExt cx="3630076" cy="10856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630076" cy="1085650"/>
            </a:xfrm>
            <a:custGeom>
              <a:avLst/>
              <a:gdLst/>
              <a:ahLst/>
              <a:cxnLst/>
              <a:rect l="l" t="t" r="r" b="b"/>
              <a:pathLst>
                <a:path w="3630076" h="1085650">
                  <a:moveTo>
                    <a:pt x="18536" y="0"/>
                  </a:moveTo>
                  <a:lnTo>
                    <a:pt x="3611540" y="0"/>
                  </a:lnTo>
                  <a:cubicBezTo>
                    <a:pt x="3621777" y="0"/>
                    <a:pt x="3630076" y="8299"/>
                    <a:pt x="3630076" y="18536"/>
                  </a:cubicBezTo>
                  <a:lnTo>
                    <a:pt x="3630076" y="1067114"/>
                  </a:lnTo>
                  <a:cubicBezTo>
                    <a:pt x="3630076" y="1072030"/>
                    <a:pt x="3628123" y="1076745"/>
                    <a:pt x="3624647" y="1080221"/>
                  </a:cubicBezTo>
                  <a:cubicBezTo>
                    <a:pt x="3621171" y="1083698"/>
                    <a:pt x="3616456" y="1085650"/>
                    <a:pt x="3611540" y="1085650"/>
                  </a:cubicBezTo>
                  <a:lnTo>
                    <a:pt x="18536" y="1085650"/>
                  </a:lnTo>
                  <a:cubicBezTo>
                    <a:pt x="8299" y="1085650"/>
                    <a:pt x="0" y="1077352"/>
                    <a:pt x="0" y="1067114"/>
                  </a:cubicBezTo>
                  <a:lnTo>
                    <a:pt x="0" y="18536"/>
                  </a:lnTo>
                  <a:cubicBezTo>
                    <a:pt x="0" y="8299"/>
                    <a:pt x="8299" y="0"/>
                    <a:pt x="18536" y="0"/>
                  </a:cubicBezTo>
                  <a:close/>
                </a:path>
              </a:pathLst>
            </a:custGeom>
            <a:solidFill>
              <a:srgbClr val="E5E5E5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3630076" cy="112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-4162310" y="4869156"/>
            <a:ext cx="10398709" cy="4122079"/>
            <a:chOff x="0" y="0"/>
            <a:chExt cx="2738755" cy="10856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38755" cy="1085650"/>
            </a:xfrm>
            <a:custGeom>
              <a:avLst/>
              <a:gdLst/>
              <a:ahLst/>
              <a:cxnLst/>
              <a:rect l="l" t="t" r="r" b="b"/>
              <a:pathLst>
                <a:path w="2738755" h="1085650">
                  <a:moveTo>
                    <a:pt x="203200" y="0"/>
                  </a:moveTo>
                  <a:lnTo>
                    <a:pt x="2535555" y="0"/>
                  </a:lnTo>
                  <a:lnTo>
                    <a:pt x="2738755" y="1085650"/>
                  </a:lnTo>
                  <a:lnTo>
                    <a:pt x="0" y="108565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-38100"/>
              <a:ext cx="2484755" cy="112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4833" y="5873074"/>
            <a:ext cx="2083923" cy="2057400"/>
          </a:xfrm>
          <a:custGeom>
            <a:avLst/>
            <a:gdLst/>
            <a:ahLst/>
            <a:cxnLst/>
            <a:rect l="l" t="t" r="r" b="b"/>
            <a:pathLst>
              <a:path w="2083923" h="2057400">
                <a:moveTo>
                  <a:pt x="0" y="0"/>
                </a:moveTo>
                <a:lnTo>
                  <a:pt x="2083923" y="0"/>
                </a:lnTo>
                <a:lnTo>
                  <a:pt x="208392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4833" y="1849731"/>
            <a:ext cx="1745042" cy="1488045"/>
          </a:xfrm>
          <a:custGeom>
            <a:avLst/>
            <a:gdLst/>
            <a:ahLst/>
            <a:cxnLst/>
            <a:rect l="l" t="t" r="r" b="b"/>
            <a:pathLst>
              <a:path w="1745042" h="1488045">
                <a:moveTo>
                  <a:pt x="0" y="0"/>
                </a:moveTo>
                <a:lnTo>
                  <a:pt x="1745043" y="0"/>
                </a:lnTo>
                <a:lnTo>
                  <a:pt x="1745043" y="1488045"/>
                </a:lnTo>
                <a:lnTo>
                  <a:pt x="0" y="1488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089607" y="985172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1563" y="3642576"/>
            <a:ext cx="681499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24" name="TextBox 24"/>
          <p:cNvSpPr txBox="1"/>
          <p:nvPr/>
        </p:nvSpPr>
        <p:spPr>
          <a:xfrm>
            <a:off x="2215596" y="2254439"/>
            <a:ext cx="3968067" cy="89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22"/>
              </a:lnSpc>
              <a:spcBef>
                <a:spcPct val="0"/>
              </a:spcBef>
            </a:pPr>
            <a:r>
              <a:rPr lang="en-US" sz="3202">
                <a:solidFill>
                  <a:srgbClr val="FDA715"/>
                </a:solidFill>
                <a:latin typeface="Montserrat Classic Bold"/>
              </a:rPr>
              <a:t>PROBLEM STATEMENT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15596" y="6644614"/>
            <a:ext cx="4837893" cy="55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94"/>
              </a:lnSpc>
              <a:spcBef>
                <a:spcPct val="0"/>
              </a:spcBef>
            </a:pPr>
            <a:r>
              <a:rPr lang="en-US" sz="3904">
                <a:solidFill>
                  <a:srgbClr val="FDA715"/>
                </a:solidFill>
                <a:latin typeface="Montserrat Classic Bold"/>
              </a:rPr>
              <a:t>OBJECTIVES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83663" y="1270851"/>
            <a:ext cx="1146378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Montserrat"/>
              </a:rPr>
              <a:t>To predict the type of healthcare service (inpatient, outpatient, residential, emergency) patients are likely to use based on their characteristics and medical history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36399" y="5466674"/>
            <a:ext cx="11463780" cy="246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"/>
              </a:rPr>
              <a:t>Revolutionize healthcare operations by deploying predictive models for 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"/>
              </a:rPr>
              <a:t>proactive patient care and </a:t>
            </a:r>
          </a:p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Montserrat"/>
              </a:rPr>
              <a:t>cost-effective service delivery.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6393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338789" y="923639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7"/>
                </a:lnTo>
                <a:lnTo>
                  <a:pt x="0" y="757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3374590">
            <a:off x="-2447119" y="-2698524"/>
            <a:ext cx="9879601" cy="8644651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582646" y="383728"/>
            <a:ext cx="8497054" cy="8481605"/>
          </a:xfrm>
          <a:custGeom>
            <a:avLst/>
            <a:gdLst/>
            <a:ahLst/>
            <a:cxnLst/>
            <a:rect l="l" t="t" r="r" b="b"/>
            <a:pathLst>
              <a:path w="8497054" h="8481605">
                <a:moveTo>
                  <a:pt x="0" y="0"/>
                </a:moveTo>
                <a:lnTo>
                  <a:pt x="8497054" y="0"/>
                </a:lnTo>
                <a:lnTo>
                  <a:pt x="8497054" y="8481605"/>
                </a:lnTo>
                <a:lnTo>
                  <a:pt x="0" y="8481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3374590">
            <a:off x="-2469839" y="-2985274"/>
            <a:ext cx="9879601" cy="8644651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43360" y="974264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0971" y="587752"/>
            <a:ext cx="4408210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1B4444"/>
                </a:solidFill>
                <a:latin typeface="Montserrat Classic Bold"/>
              </a:rPr>
              <a:t>DATA OVERVIEW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2070539" y="-6091842"/>
            <a:ext cx="7823740" cy="6768380"/>
          </a:xfrm>
          <a:custGeom>
            <a:avLst/>
            <a:gdLst/>
            <a:ahLst/>
            <a:cxnLst/>
            <a:rect l="l" t="t" r="r" b="b"/>
            <a:pathLst>
              <a:path w="7823740" h="6768380">
                <a:moveTo>
                  <a:pt x="7823741" y="0"/>
                </a:moveTo>
                <a:lnTo>
                  <a:pt x="0" y="0"/>
                </a:lnTo>
                <a:lnTo>
                  <a:pt x="0" y="6768380"/>
                </a:lnTo>
                <a:lnTo>
                  <a:pt x="7823741" y="6768380"/>
                </a:lnTo>
                <a:lnTo>
                  <a:pt x="78237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12228220" y="-6091842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7666060" y="0"/>
                </a:moveTo>
                <a:lnTo>
                  <a:pt x="0" y="0"/>
                </a:lnTo>
                <a:lnTo>
                  <a:pt x="0" y="6631969"/>
                </a:lnTo>
                <a:lnTo>
                  <a:pt x="7666060" y="6631969"/>
                </a:lnTo>
                <a:lnTo>
                  <a:pt x="76660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8346259" y="1267311"/>
            <a:ext cx="1189409" cy="331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49"/>
              </a:lnSpc>
              <a:spcBef>
                <a:spcPct val="0"/>
              </a:spcBef>
            </a:pPr>
            <a:r>
              <a:rPr lang="en-US" sz="2317" dirty="0">
                <a:solidFill>
                  <a:srgbClr val="1B4444"/>
                </a:solidFill>
                <a:latin typeface="Montserrat Classic"/>
              </a:rPr>
              <a:t>PARKS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61743" y="7871627"/>
            <a:ext cx="6893420" cy="63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9"/>
              </a:lnSpc>
              <a:spcBef>
                <a:spcPct val="0"/>
              </a:spcBef>
            </a:pPr>
            <a:r>
              <a:rPr lang="en-US" sz="2317">
                <a:solidFill>
                  <a:srgbClr val="1B4444"/>
                </a:solidFill>
                <a:latin typeface="Montserrat Classic"/>
              </a:rPr>
              <a:t>PATIENT CHARACTERISTICS SURVEY (PCS) 2019 DATASET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97366" y="2737292"/>
            <a:ext cx="2622173" cy="32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9"/>
              </a:lnSpc>
              <a:spcBef>
                <a:spcPct val="0"/>
              </a:spcBef>
            </a:pPr>
            <a:r>
              <a:rPr lang="en-US" sz="2317">
                <a:solidFill>
                  <a:srgbClr val="1B4444"/>
                </a:solidFill>
                <a:latin typeface="Montserrat Classic"/>
              </a:rPr>
              <a:t>NY HOSPITALS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84463" y="4471701"/>
            <a:ext cx="6893420" cy="324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9"/>
              </a:lnSpc>
              <a:spcBef>
                <a:spcPct val="0"/>
              </a:spcBef>
            </a:pPr>
            <a:r>
              <a:rPr lang="en-US" sz="2317">
                <a:solidFill>
                  <a:srgbClr val="1B4444"/>
                </a:solidFill>
                <a:latin typeface="Montserrat Classic"/>
              </a:rPr>
              <a:t>COUNTY POPULATION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16340" y="6044882"/>
            <a:ext cx="6132105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49"/>
              </a:lnSpc>
              <a:spcBef>
                <a:spcPct val="0"/>
              </a:spcBef>
            </a:pPr>
            <a:r>
              <a:rPr lang="en-US" sz="2317" dirty="0">
                <a:solidFill>
                  <a:srgbClr val="1B4444"/>
                </a:solidFill>
                <a:latin typeface="Montserrat Classic"/>
              </a:rPr>
              <a:t>MEDIAN HOUSEHOLD INCOME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612155" y="855203"/>
            <a:ext cx="4250862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1B4444"/>
                </a:solidFill>
                <a:latin typeface="Montserrat Classic"/>
              </a:rPr>
              <a:t>RECORDS: 255 | ATTRIBUTES: 17 | FILE SIZE: 38 KB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08623" y="7942336"/>
            <a:ext cx="4638813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1B4444"/>
                </a:solidFill>
                <a:latin typeface="Montserrat Classic"/>
              </a:rPr>
              <a:t>RECORDS: 196K | ATTRIBUTES: 76 | FILE SIZE: 102 MB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75908" y="4414483"/>
            <a:ext cx="4561609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1B4444"/>
                </a:solidFill>
                <a:latin typeface="Montserrat Classic"/>
              </a:rPr>
              <a:t>RECORDS: 33K | ATTRIBUTES: 18 | FILE SIZE: 6 MB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57984" y="2438842"/>
            <a:ext cx="4561609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1B4444"/>
                </a:solidFill>
                <a:latin typeface="Montserrat Classic"/>
              </a:rPr>
              <a:t>RECORDS: 225 | ATTRIBUTES: 10 | FILE SIZE: 60 KB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14602" y="6077645"/>
            <a:ext cx="4570542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4444"/>
                </a:solidFill>
                <a:latin typeface="Montserrat Classic"/>
              </a:rPr>
              <a:t>RECORDS: 27K | ATTRIBUTES: 152 |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B4444"/>
                </a:solidFill>
                <a:latin typeface="Montserrat Classic"/>
              </a:rPr>
              <a:t>FILE SIZE: 36.6 MB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425877" y="1642851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10218749" y="3308976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10947328" y="5153720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1675908" y="6940708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flipV="1">
            <a:off x="12414602" y="8865333"/>
            <a:ext cx="5753546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780410" cy="10287000"/>
            <a:chOff x="0" y="0"/>
            <a:chExt cx="995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5663" cy="2709333"/>
            </a:xfrm>
            <a:custGeom>
              <a:avLst/>
              <a:gdLst/>
              <a:ahLst/>
              <a:cxnLst/>
              <a:rect l="l" t="t" r="r" b="b"/>
              <a:pathLst>
                <a:path w="995663" h="2709333">
                  <a:moveTo>
                    <a:pt x="0" y="0"/>
                  </a:moveTo>
                  <a:lnTo>
                    <a:pt x="995663" y="0"/>
                  </a:lnTo>
                  <a:lnTo>
                    <a:pt x="995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56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965921"/>
              </p:ext>
            </p:extLst>
          </p:nvPr>
        </p:nvGraphicFramePr>
        <p:xfrm>
          <a:off x="3780410" y="0"/>
          <a:ext cx="6277990" cy="10287001"/>
        </p:xfrm>
        <a:graphic>
          <a:graphicData uri="http://schemas.openxmlformats.org/drawingml/2006/table">
            <a:tbl>
              <a:tblPr/>
              <a:tblGrid>
                <a:gridCol w="627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5080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dirty="0">
                          <a:solidFill>
                            <a:srgbClr val="1B4444"/>
                          </a:solidFill>
                          <a:latin typeface="Montserrat Classic"/>
                        </a:rPr>
                        <a:t>Primary Service </a:t>
                      </a:r>
                      <a:endParaRPr lang="en-US" sz="1100" dirty="0"/>
                    </a:p>
                    <a:p>
                      <a:pPr algn="ctr">
                        <a:lnSpc>
                          <a:spcPts val="3220"/>
                        </a:lnSpc>
                      </a:pPr>
                      <a:endParaRPr lang="en-US" sz="1100" dirty="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 dirty="0">
                          <a:solidFill>
                            <a:srgbClr val="1B4444"/>
                          </a:solidFill>
                          <a:latin typeface="Montserrat Classic"/>
                        </a:rPr>
                        <a:t>Outpatient care 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087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B4444"/>
                          </a:solidFill>
                          <a:latin typeface="Montserrat"/>
                        </a:rPr>
                        <a:t>Among 196K patient records, approx. 78% of patients are adults.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695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B4444"/>
                          </a:solidFill>
                          <a:latin typeface="Montserrat"/>
                        </a:rPr>
                        <a:t>Outpatient services are more commonly chosen by patients with private insurance.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409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1B4444"/>
                          </a:solidFill>
                          <a:latin typeface="Montserrat Classic"/>
                        </a:rPr>
                        <a:t>Disease Trends       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B44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rot="72983">
            <a:off x="8705139" y="1504743"/>
            <a:ext cx="877327" cy="437332"/>
          </a:xfrm>
          <a:custGeom>
            <a:avLst/>
            <a:gdLst/>
            <a:ahLst/>
            <a:cxnLst/>
            <a:rect l="l" t="t" r="r" b="b"/>
            <a:pathLst>
              <a:path w="877327" h="400280">
                <a:moveTo>
                  <a:pt x="0" y="0"/>
                </a:moveTo>
                <a:lnTo>
                  <a:pt x="877328" y="0"/>
                </a:lnTo>
                <a:lnTo>
                  <a:pt x="877328" y="400280"/>
                </a:lnTo>
                <a:lnTo>
                  <a:pt x="0" y="40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2097" y="406322"/>
            <a:ext cx="4582996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49"/>
              </a:lnSpc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EDA</a:t>
            </a:r>
          </a:p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E5E5E5"/>
                </a:solidFill>
                <a:latin typeface="Montserrat Classic Bold"/>
              </a:rPr>
              <a:t>INSIGHTS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3809" y="-175369"/>
            <a:ext cx="6858014" cy="5693591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 rot="72983">
            <a:off x="8705336" y="8793199"/>
            <a:ext cx="877327" cy="418711"/>
          </a:xfrm>
          <a:custGeom>
            <a:avLst/>
            <a:gdLst/>
            <a:ahLst/>
            <a:cxnLst/>
            <a:rect l="l" t="t" r="r" b="b"/>
            <a:pathLst>
              <a:path w="877327" h="400280">
                <a:moveTo>
                  <a:pt x="0" y="0"/>
                </a:moveTo>
                <a:lnTo>
                  <a:pt x="877328" y="0"/>
                </a:lnTo>
                <a:lnTo>
                  <a:pt x="877328" y="400280"/>
                </a:lnTo>
                <a:lnTo>
                  <a:pt x="0" y="40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600" y="4533900"/>
            <a:ext cx="9559805" cy="6416547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 rot="-7176599">
            <a:off x="14886608" y="-615396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59" y="0"/>
                </a:lnTo>
                <a:lnTo>
                  <a:pt x="7666059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-112059" y="9839125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E5E5E5"/>
                </a:solidFill>
                <a:latin typeface="Montserrat Classic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95046"/>
            <a:chOff x="0" y="0"/>
            <a:chExt cx="4816593" cy="630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30794"/>
            </a:xfrm>
            <a:custGeom>
              <a:avLst/>
              <a:gdLst/>
              <a:ahLst/>
              <a:cxnLst/>
              <a:rect l="l" t="t" r="r" b="b"/>
              <a:pathLst>
                <a:path w="4816592" h="630794">
                  <a:moveTo>
                    <a:pt x="0" y="0"/>
                  </a:moveTo>
                  <a:lnTo>
                    <a:pt x="4816592" y="0"/>
                  </a:lnTo>
                  <a:lnTo>
                    <a:pt x="4816592" y="630794"/>
                  </a:lnTo>
                  <a:lnTo>
                    <a:pt x="0" y="630794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68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0709" y="457977"/>
            <a:ext cx="16578878" cy="1396081"/>
            <a:chOff x="0" y="0"/>
            <a:chExt cx="22105170" cy="1861441"/>
          </a:xfrm>
        </p:grpSpPr>
        <p:sp>
          <p:nvSpPr>
            <p:cNvPr id="6" name="TextBox 6"/>
            <p:cNvSpPr txBox="1"/>
            <p:nvPr/>
          </p:nvSpPr>
          <p:spPr>
            <a:xfrm>
              <a:off x="0" y="1323808"/>
              <a:ext cx="22105170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DA715"/>
                  </a:solidFill>
                  <a:latin typeface="Montserrat"/>
                </a:rPr>
                <a:t>Data preparation included vital steps to refine and optimize the dataset for thorough analysis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22105170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4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E5E5E5"/>
                  </a:solidFill>
                  <a:latin typeface="Montserrat Classic Bold"/>
                </a:rPr>
                <a:t>DATA PREPROCESSING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376776" y="1009650"/>
            <a:ext cx="2882524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 u="sng">
                <a:solidFill>
                  <a:srgbClr val="E5E5E5"/>
                </a:solidFill>
                <a:latin typeface="Montserrat Classic"/>
                <a:hlinkClick r:id="rId2" action="ppaction://hlinksldjump"/>
              </a:rPr>
              <a:t>Back to Agenda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30099" y="2664597"/>
            <a:ext cx="5356364" cy="913081"/>
            <a:chOff x="0" y="0"/>
            <a:chExt cx="1370848" cy="2336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0848" cy="233684"/>
            </a:xfrm>
            <a:custGeom>
              <a:avLst/>
              <a:gdLst/>
              <a:ahLst/>
              <a:cxnLst/>
              <a:rect l="l" t="t" r="r" b="b"/>
              <a:pathLst>
                <a:path w="1370848" h="233684">
                  <a:moveTo>
                    <a:pt x="0" y="0"/>
                  </a:moveTo>
                  <a:lnTo>
                    <a:pt x="1370848" y="0"/>
                  </a:lnTo>
                  <a:lnTo>
                    <a:pt x="1370848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FDA71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370848" cy="30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B4444"/>
                  </a:solidFill>
                  <a:latin typeface="Montserrat Classic"/>
                </a:rPr>
                <a:t>Integration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5202" y="6657851"/>
            <a:ext cx="5351261" cy="913081"/>
            <a:chOff x="0" y="0"/>
            <a:chExt cx="1369542" cy="2336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9542" cy="233684"/>
            </a:xfrm>
            <a:custGeom>
              <a:avLst/>
              <a:gdLst/>
              <a:ahLst/>
              <a:cxnLst/>
              <a:rect l="l" t="t" r="r" b="b"/>
              <a:pathLst>
                <a:path w="1369542" h="233684">
                  <a:moveTo>
                    <a:pt x="0" y="0"/>
                  </a:moveTo>
                  <a:lnTo>
                    <a:pt x="1369542" y="0"/>
                  </a:lnTo>
                  <a:lnTo>
                    <a:pt x="1369542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1B444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66675"/>
              <a:ext cx="1369542" cy="30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5E5E5"/>
                  </a:solidFill>
                  <a:latin typeface="Montserrat Classic"/>
                </a:rPr>
                <a:t>Correlation Analysis</a:t>
              </a:r>
            </a:p>
          </p:txBody>
        </p:sp>
      </p:grpSp>
      <p:sp>
        <p:nvSpPr>
          <p:cNvPr id="15" name="Freeform 15"/>
          <p:cNvSpPr/>
          <p:nvPr/>
        </p:nvSpPr>
        <p:spPr>
          <a:xfrm rot="-7216961">
            <a:off x="12606418" y="-6278336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8"/>
                </a:lnTo>
                <a:lnTo>
                  <a:pt x="0" y="7571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H="1">
            <a:off x="2898586" y="3577678"/>
            <a:ext cx="9695" cy="5024755"/>
          </a:xfrm>
          <a:prstGeom prst="line">
            <a:avLst/>
          </a:prstGeom>
          <a:ln w="28575" cap="flat">
            <a:solidFill>
              <a:srgbClr val="1B444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210709" y="4742755"/>
            <a:ext cx="5375754" cy="913081"/>
            <a:chOff x="0" y="0"/>
            <a:chExt cx="1375811" cy="2336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5811" cy="233684"/>
            </a:xfrm>
            <a:custGeom>
              <a:avLst/>
              <a:gdLst/>
              <a:ahLst/>
              <a:cxnLst/>
              <a:rect l="l" t="t" r="r" b="b"/>
              <a:pathLst>
                <a:path w="1375811" h="233684">
                  <a:moveTo>
                    <a:pt x="0" y="0"/>
                  </a:moveTo>
                  <a:lnTo>
                    <a:pt x="1375811" y="0"/>
                  </a:lnTo>
                  <a:lnTo>
                    <a:pt x="1375811" y="233684"/>
                  </a:lnTo>
                  <a:lnTo>
                    <a:pt x="0" y="23368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375811" cy="300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B4444"/>
                  </a:solidFill>
                  <a:latin typeface="Montserrat Classic"/>
                </a:rPr>
                <a:t>Cleaning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0709" y="8602433"/>
            <a:ext cx="5375754" cy="1120483"/>
            <a:chOff x="0" y="0"/>
            <a:chExt cx="1375811" cy="2867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75811" cy="286764"/>
            </a:xfrm>
            <a:custGeom>
              <a:avLst/>
              <a:gdLst/>
              <a:ahLst/>
              <a:cxnLst/>
              <a:rect l="l" t="t" r="r" b="b"/>
              <a:pathLst>
                <a:path w="1375811" h="286764">
                  <a:moveTo>
                    <a:pt x="0" y="0"/>
                  </a:moveTo>
                  <a:lnTo>
                    <a:pt x="1375811" y="0"/>
                  </a:lnTo>
                  <a:lnTo>
                    <a:pt x="1375811" y="286764"/>
                  </a:lnTo>
                  <a:lnTo>
                    <a:pt x="0" y="286764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FDA715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75811" cy="334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8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B4444"/>
                  </a:solidFill>
                  <a:latin typeface="Montserrat Classic"/>
                </a:rPr>
                <a:t>Converting nominal/ordinal values to numerical values 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-1214801">
            <a:off x="5473226" y="2790423"/>
            <a:ext cx="1338522" cy="2071214"/>
          </a:xfrm>
          <a:custGeom>
            <a:avLst/>
            <a:gdLst/>
            <a:ahLst/>
            <a:cxnLst/>
            <a:rect l="l" t="t" r="r" b="b"/>
            <a:pathLst>
              <a:path w="1338522" h="2071214">
                <a:moveTo>
                  <a:pt x="0" y="0"/>
                </a:moveTo>
                <a:lnTo>
                  <a:pt x="1338522" y="0"/>
                </a:lnTo>
                <a:lnTo>
                  <a:pt x="1338522" y="2071214"/>
                </a:lnTo>
                <a:lnTo>
                  <a:pt x="0" y="2071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7458876" y="6837343"/>
            <a:ext cx="9978610" cy="49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09"/>
              </a:lnSpc>
              <a:spcBef>
                <a:spcPct val="0"/>
              </a:spcBef>
            </a:pPr>
            <a:r>
              <a:rPr lang="en-US" sz="2935">
                <a:solidFill>
                  <a:srgbClr val="1B4444"/>
                </a:solidFill>
                <a:latin typeface="Montserrat"/>
              </a:rPr>
              <a:t>Removed highly correlated columns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17784" y="4410354"/>
            <a:ext cx="10158078" cy="1553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163"/>
              </a:lnSpc>
              <a:spcBef>
                <a:spcPct val="0"/>
              </a:spcBef>
            </a:pPr>
            <a:r>
              <a:rPr lang="en-US" sz="2973">
                <a:solidFill>
                  <a:srgbClr val="1B4444"/>
                </a:solidFill>
                <a:latin typeface="Montserrat"/>
              </a:rPr>
              <a:t>Handled missing values by eliminating rows (where infrequent), assigning new labels,  and replacing unknown values.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17784" y="8645909"/>
            <a:ext cx="9873653" cy="104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1B4444"/>
                </a:solidFill>
                <a:latin typeface="Montserrat"/>
              </a:rPr>
              <a:t>Mapped ordinal values to numeric scale and used one-hot encoding for nominal attributes.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91438" y="9814674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07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277240" y="3009269"/>
            <a:ext cx="10160245" cy="48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69"/>
              </a:lnSpc>
              <a:spcBef>
                <a:spcPct val="0"/>
              </a:spcBef>
            </a:pPr>
            <a:r>
              <a:rPr lang="en-US" sz="2906">
                <a:solidFill>
                  <a:srgbClr val="1B4444"/>
                </a:solidFill>
                <a:latin typeface="Montserrat"/>
              </a:rPr>
              <a:t>Integrated external datasets using zip codes</a:t>
            </a:r>
          </a:p>
        </p:txBody>
      </p:sp>
      <p:sp>
        <p:nvSpPr>
          <p:cNvPr id="29" name="Freeform 29"/>
          <p:cNvSpPr/>
          <p:nvPr/>
        </p:nvSpPr>
        <p:spPr>
          <a:xfrm rot="-1214801">
            <a:off x="5473226" y="5196872"/>
            <a:ext cx="1338522" cy="2071214"/>
          </a:xfrm>
          <a:custGeom>
            <a:avLst/>
            <a:gdLst/>
            <a:ahLst/>
            <a:cxnLst/>
            <a:rect l="l" t="t" r="r" b="b"/>
            <a:pathLst>
              <a:path w="1338522" h="2071214">
                <a:moveTo>
                  <a:pt x="0" y="0"/>
                </a:moveTo>
                <a:lnTo>
                  <a:pt x="1338522" y="0"/>
                </a:lnTo>
                <a:lnTo>
                  <a:pt x="1338522" y="2071214"/>
                </a:lnTo>
                <a:lnTo>
                  <a:pt x="0" y="2071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1214801">
            <a:off x="5483494" y="7365151"/>
            <a:ext cx="1338522" cy="2071214"/>
          </a:xfrm>
          <a:custGeom>
            <a:avLst/>
            <a:gdLst/>
            <a:ahLst/>
            <a:cxnLst/>
            <a:rect l="l" t="t" r="r" b="b"/>
            <a:pathLst>
              <a:path w="1338522" h="2071214">
                <a:moveTo>
                  <a:pt x="0" y="0"/>
                </a:moveTo>
                <a:lnTo>
                  <a:pt x="1338523" y="0"/>
                </a:lnTo>
                <a:lnTo>
                  <a:pt x="1338523" y="2071214"/>
                </a:lnTo>
                <a:lnTo>
                  <a:pt x="0" y="2071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flipV="1">
            <a:off x="8012990" y="3849842"/>
            <a:ext cx="9246408" cy="19050"/>
          </a:xfrm>
          <a:prstGeom prst="line">
            <a:avLst/>
          </a:prstGeom>
          <a:ln w="47625" cap="flat">
            <a:solidFill>
              <a:srgbClr val="FDA71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V="1">
            <a:off x="8012892" y="8066878"/>
            <a:ext cx="9246408" cy="19050"/>
          </a:xfrm>
          <a:prstGeom prst="line">
            <a:avLst/>
          </a:prstGeom>
          <a:ln w="47625" cap="flat">
            <a:solidFill>
              <a:srgbClr val="FDA71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V="1">
            <a:off x="8012941" y="6256292"/>
            <a:ext cx="9246408" cy="19050"/>
          </a:xfrm>
          <a:prstGeom prst="line">
            <a:avLst/>
          </a:prstGeom>
          <a:ln w="47625" cap="flat">
            <a:solidFill>
              <a:srgbClr val="FDA71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76599">
            <a:off x="12633048" y="-5987031"/>
            <a:ext cx="7666059" cy="6631969"/>
          </a:xfrm>
          <a:custGeom>
            <a:avLst/>
            <a:gdLst/>
            <a:ahLst/>
            <a:cxnLst/>
            <a:rect l="l" t="t" r="r" b="b"/>
            <a:pathLst>
              <a:path w="7666059" h="6631969">
                <a:moveTo>
                  <a:pt x="0" y="0"/>
                </a:moveTo>
                <a:lnTo>
                  <a:pt x="7666060" y="0"/>
                </a:lnTo>
                <a:lnTo>
                  <a:pt x="7666060" y="6631969"/>
                </a:lnTo>
                <a:lnTo>
                  <a:pt x="0" y="663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438569" y="-6829189"/>
            <a:ext cx="9458939" cy="8178397"/>
          </a:xfrm>
          <a:custGeom>
            <a:avLst/>
            <a:gdLst/>
            <a:ahLst/>
            <a:cxnLst/>
            <a:rect l="l" t="t" r="r" b="b"/>
            <a:pathLst>
              <a:path w="9458939" h="8178397">
                <a:moveTo>
                  <a:pt x="0" y="0"/>
                </a:moveTo>
                <a:lnTo>
                  <a:pt x="9458940" y="0"/>
                </a:lnTo>
                <a:lnTo>
                  <a:pt x="9458940" y="8178397"/>
                </a:lnTo>
                <a:lnTo>
                  <a:pt x="0" y="8178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7068091" y="927150"/>
            <a:ext cx="3800921" cy="3266417"/>
            <a:chOff x="0" y="0"/>
            <a:chExt cx="812800" cy="698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710989" y="9610567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06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3093" y="244475"/>
            <a:ext cx="8715459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Montserrat Classic Bold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83249" y="9963128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Montserrat Classic Bold"/>
              </a:rPr>
              <a:t>08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059673" y="5966783"/>
            <a:ext cx="3804342" cy="3269357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049552" y="4332104"/>
            <a:ext cx="3800921" cy="3266417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87494" y="6012659"/>
            <a:ext cx="3804342" cy="3269357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87494" y="2586451"/>
            <a:ext cx="3804342" cy="3269357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53126" y="2566530"/>
            <a:ext cx="3804342" cy="3269357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65125" y="3141431"/>
            <a:ext cx="2887280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E5E5E5"/>
                </a:solidFill>
                <a:latin typeface="Montserrat Classic Bold"/>
              </a:rPr>
              <a:t>FEATURE SELECTION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28512" y="7330563"/>
            <a:ext cx="345357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OVERSAMPLING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52405" y="5127112"/>
            <a:ext cx="2995214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PRINCIPAL COMPONENT ANALYSIS (PCA)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23678" y="2350808"/>
            <a:ext cx="364064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NORMALIZATION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805281" y="7340088"/>
            <a:ext cx="4168769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1B4444"/>
                </a:solidFill>
                <a:latin typeface="Montserrat Classic Bold"/>
              </a:rPr>
              <a:t>HYPERPARAMETER TUNING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0" y="9629617"/>
            <a:ext cx="15728030" cy="1050607"/>
            <a:chOff x="0" y="0"/>
            <a:chExt cx="4142362" cy="27670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3644949" y="9373207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8"/>
                </a:lnTo>
                <a:lnTo>
                  <a:pt x="0" y="7571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7483249" y="9881235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08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906647" y="4332104"/>
            <a:ext cx="3804342" cy="3269357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89036" y="4221130"/>
            <a:ext cx="3804342" cy="3269357"/>
            <a:chOff x="0" y="0"/>
            <a:chExt cx="812800" cy="6985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6710989" y="4332104"/>
            <a:ext cx="3804342" cy="3269357"/>
            <a:chOff x="0" y="0"/>
            <a:chExt cx="812800" cy="6985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-2615306" y="4193566"/>
            <a:ext cx="3804342" cy="3269357"/>
            <a:chOff x="0" y="0"/>
            <a:chExt cx="812800" cy="6985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0595546" y="3789131"/>
            <a:ext cx="258823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E5E5E5"/>
                </a:solidFill>
                <a:latin typeface="Montserrat Classic Bold"/>
              </a:rPr>
              <a:t>CLUSTERING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323678" y="2919181"/>
            <a:ext cx="364064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8" lvl="1" indent="-269879" algn="just">
              <a:lnSpc>
                <a:spcPts val="2750"/>
              </a:lnSpc>
              <a:buFont typeface="Arial"/>
              <a:buChar char="•"/>
            </a:pPr>
            <a:r>
              <a:rPr lang="en-US" sz="2500">
                <a:solidFill>
                  <a:srgbClr val="1B4444"/>
                </a:solidFill>
                <a:latin typeface="Montserrat"/>
              </a:rPr>
              <a:t>Z-score normalization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595546" y="4598757"/>
            <a:ext cx="258823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8" lvl="1" indent="-269879" algn="just">
              <a:lnSpc>
                <a:spcPts val="2750"/>
              </a:lnSpc>
              <a:buFont typeface="Arial"/>
              <a:buChar char="•"/>
            </a:pPr>
            <a:r>
              <a:rPr lang="en-US" sz="2500">
                <a:solidFill>
                  <a:srgbClr val="E5E5E5"/>
                </a:solidFill>
                <a:latin typeface="Montserrat"/>
              </a:rPr>
              <a:t>K-means Clustering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410445" y="8013415"/>
            <a:ext cx="3453570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8" lvl="1" indent="-269879">
              <a:lnSpc>
                <a:spcPts val="2750"/>
              </a:lnSpc>
              <a:buFont typeface="Arial"/>
              <a:buChar char="•"/>
            </a:pPr>
            <a:r>
              <a:rPr lang="en-US" sz="2500">
                <a:solidFill>
                  <a:srgbClr val="1B4444"/>
                </a:solidFill>
                <a:latin typeface="Montserrat"/>
              </a:rPr>
              <a:t>Naive Random Oversampler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044645" y="6965438"/>
            <a:ext cx="1847813" cy="34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8" lvl="1" indent="-269879">
              <a:lnSpc>
                <a:spcPts val="2750"/>
              </a:lnSpc>
              <a:buFont typeface="Arial"/>
              <a:buChar char="•"/>
            </a:pPr>
            <a:r>
              <a:rPr lang="en-US" sz="2500">
                <a:solidFill>
                  <a:srgbClr val="1B4444"/>
                </a:solidFill>
                <a:latin typeface="Montserrat"/>
              </a:rPr>
              <a:t>n = 20  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611657" y="4212616"/>
            <a:ext cx="2887280" cy="122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9" lvl="1" indent="-237495">
              <a:lnSpc>
                <a:spcPts val="2420"/>
              </a:lnSpc>
              <a:buFont typeface="Arial"/>
              <a:buChar char="•"/>
            </a:pPr>
            <a:r>
              <a:rPr lang="en-US" sz="2200">
                <a:solidFill>
                  <a:srgbClr val="E5E5E5"/>
                </a:solidFill>
                <a:latin typeface="Montserrat"/>
              </a:rPr>
              <a:t>Importance values using Random Forest Classifier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595546" y="8423398"/>
            <a:ext cx="2690513" cy="52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418" lvl="1" indent="-199209">
              <a:lnSpc>
                <a:spcPts val="2029"/>
              </a:lnSpc>
              <a:buFont typeface="Arial"/>
              <a:buChar char="•"/>
            </a:pPr>
            <a:r>
              <a:rPr lang="en-US" sz="1845">
                <a:solidFill>
                  <a:srgbClr val="1B4444"/>
                </a:solidFill>
                <a:latin typeface="Montserrat"/>
              </a:rPr>
              <a:t>RandomSearchCV</a:t>
            </a:r>
          </a:p>
          <a:p>
            <a:pPr marL="398418" lvl="1" indent="-199209">
              <a:lnSpc>
                <a:spcPts val="2029"/>
              </a:lnSpc>
              <a:buFont typeface="Arial"/>
              <a:buChar char="•"/>
            </a:pPr>
            <a:r>
              <a:rPr lang="en-US" sz="1845">
                <a:solidFill>
                  <a:srgbClr val="1B4444"/>
                </a:solidFill>
                <a:latin typeface="Montserrat"/>
              </a:rPr>
              <a:t>GridSearchCV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29617"/>
            <a:ext cx="15728030" cy="1050607"/>
            <a:chOff x="0" y="0"/>
            <a:chExt cx="4142362" cy="276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2362" cy="276703"/>
            </a:xfrm>
            <a:custGeom>
              <a:avLst/>
              <a:gdLst/>
              <a:ahLst/>
              <a:cxnLst/>
              <a:rect l="l" t="t" r="r" b="b"/>
              <a:pathLst>
                <a:path w="4142362" h="276703">
                  <a:moveTo>
                    <a:pt x="0" y="0"/>
                  </a:moveTo>
                  <a:lnTo>
                    <a:pt x="4142362" y="0"/>
                  </a:lnTo>
                  <a:lnTo>
                    <a:pt x="4142362" y="276703"/>
                  </a:lnTo>
                  <a:lnTo>
                    <a:pt x="0" y="276703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42362" cy="314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33077" y="9616843"/>
            <a:ext cx="8757453" cy="7571877"/>
          </a:xfrm>
          <a:custGeom>
            <a:avLst/>
            <a:gdLst/>
            <a:ahLst/>
            <a:cxnLst/>
            <a:rect l="l" t="t" r="r" b="b"/>
            <a:pathLst>
              <a:path w="8757453" h="7571877">
                <a:moveTo>
                  <a:pt x="0" y="0"/>
                </a:moveTo>
                <a:lnTo>
                  <a:pt x="8757453" y="0"/>
                </a:lnTo>
                <a:lnTo>
                  <a:pt x="8757453" y="7571878"/>
                </a:lnTo>
                <a:lnTo>
                  <a:pt x="0" y="757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229134" y="5791806"/>
          <a:ext cx="15762815" cy="3619500"/>
        </p:xfrm>
        <a:graphic>
          <a:graphicData uri="http://schemas.openxmlformats.org/drawingml/2006/table">
            <a:tbl>
              <a:tblPr/>
              <a:tblGrid>
                <a:gridCol w="5113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5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5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10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0487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Classification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1B4444"/>
                          </a:solidFill>
                          <a:latin typeface="Montserrat Classic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1B4444"/>
                          </a:solidFill>
                          <a:latin typeface="Montserrat Classic Bold"/>
                        </a:rPr>
                        <a:t>Computation Time (in secs)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A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Random Forest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215.25 secs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Decision Tree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22.84 secs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Gradient Boosting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Classic"/>
                        </a:rPr>
                        <a:t>2322.39 secs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Group 7"/>
          <p:cNvGrpSpPr/>
          <p:nvPr/>
        </p:nvGrpSpPr>
        <p:grpSpPr>
          <a:xfrm>
            <a:off x="4102033" y="3469050"/>
            <a:ext cx="10017018" cy="84481"/>
            <a:chOff x="0" y="0"/>
            <a:chExt cx="2638227" cy="22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38227" cy="22250"/>
            </a:xfrm>
            <a:custGeom>
              <a:avLst/>
              <a:gdLst/>
              <a:ahLst/>
              <a:cxnLst/>
              <a:rect l="l" t="t" r="r" b="b"/>
              <a:pathLst>
                <a:path w="2638227" h="22250">
                  <a:moveTo>
                    <a:pt x="0" y="0"/>
                  </a:moveTo>
                  <a:lnTo>
                    <a:pt x="2638227" y="0"/>
                  </a:lnTo>
                  <a:lnTo>
                    <a:pt x="2638227" y="22250"/>
                  </a:lnTo>
                  <a:lnTo>
                    <a:pt x="0" y="22250"/>
                  </a:ln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638227" cy="60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01175" y="1705780"/>
            <a:ext cx="3589950" cy="3695501"/>
            <a:chOff x="0" y="0"/>
            <a:chExt cx="945501" cy="9733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5501" cy="973301"/>
            </a:xfrm>
            <a:custGeom>
              <a:avLst/>
              <a:gdLst/>
              <a:ahLst/>
              <a:cxnLst/>
              <a:rect l="l" t="t" r="r" b="b"/>
              <a:pathLst>
                <a:path w="945501" h="973301">
                  <a:moveTo>
                    <a:pt x="109984" y="0"/>
                  </a:moveTo>
                  <a:lnTo>
                    <a:pt x="835517" y="0"/>
                  </a:lnTo>
                  <a:cubicBezTo>
                    <a:pt x="896260" y="0"/>
                    <a:pt x="945501" y="49242"/>
                    <a:pt x="945501" y="109984"/>
                  </a:cubicBezTo>
                  <a:lnTo>
                    <a:pt x="945501" y="863316"/>
                  </a:lnTo>
                  <a:cubicBezTo>
                    <a:pt x="945501" y="924059"/>
                    <a:pt x="896260" y="973301"/>
                    <a:pt x="835517" y="973301"/>
                  </a:cubicBezTo>
                  <a:lnTo>
                    <a:pt x="109984" y="973301"/>
                  </a:lnTo>
                  <a:cubicBezTo>
                    <a:pt x="49242" y="973301"/>
                    <a:pt x="0" y="924059"/>
                    <a:pt x="0" y="863316"/>
                  </a:cubicBezTo>
                  <a:lnTo>
                    <a:pt x="0" y="109984"/>
                  </a:lnTo>
                  <a:cubicBezTo>
                    <a:pt x="0" y="49242"/>
                    <a:pt x="49242" y="0"/>
                    <a:pt x="109984" y="0"/>
                  </a:cubicBez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45501" cy="1011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52612" y="1749428"/>
            <a:ext cx="4332633" cy="3651853"/>
            <a:chOff x="0" y="0"/>
            <a:chExt cx="1141105" cy="9618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41105" cy="961805"/>
            </a:xfrm>
            <a:custGeom>
              <a:avLst/>
              <a:gdLst/>
              <a:ahLst/>
              <a:cxnLst/>
              <a:rect l="l" t="t" r="r" b="b"/>
              <a:pathLst>
                <a:path w="1141105" h="961805">
                  <a:moveTo>
                    <a:pt x="91131" y="0"/>
                  </a:moveTo>
                  <a:lnTo>
                    <a:pt x="1049974" y="0"/>
                  </a:lnTo>
                  <a:cubicBezTo>
                    <a:pt x="1100304" y="0"/>
                    <a:pt x="1141105" y="40801"/>
                    <a:pt x="1141105" y="91131"/>
                  </a:cubicBezTo>
                  <a:lnTo>
                    <a:pt x="1141105" y="870674"/>
                  </a:lnTo>
                  <a:cubicBezTo>
                    <a:pt x="1141105" y="894843"/>
                    <a:pt x="1131504" y="918023"/>
                    <a:pt x="1114413" y="935113"/>
                  </a:cubicBezTo>
                  <a:cubicBezTo>
                    <a:pt x="1097323" y="952204"/>
                    <a:pt x="1074143" y="961805"/>
                    <a:pt x="1049974" y="961805"/>
                  </a:cubicBezTo>
                  <a:lnTo>
                    <a:pt x="91131" y="961805"/>
                  </a:lnTo>
                  <a:cubicBezTo>
                    <a:pt x="66962" y="961805"/>
                    <a:pt x="43782" y="952204"/>
                    <a:pt x="26692" y="935113"/>
                  </a:cubicBezTo>
                  <a:cubicBezTo>
                    <a:pt x="9601" y="918023"/>
                    <a:pt x="0" y="894843"/>
                    <a:pt x="0" y="870674"/>
                  </a:cubicBezTo>
                  <a:lnTo>
                    <a:pt x="0" y="91131"/>
                  </a:lnTo>
                  <a:cubicBezTo>
                    <a:pt x="0" y="66962"/>
                    <a:pt x="9601" y="43782"/>
                    <a:pt x="26692" y="26692"/>
                  </a:cubicBezTo>
                  <a:cubicBezTo>
                    <a:pt x="43782" y="9601"/>
                    <a:pt x="66962" y="0"/>
                    <a:pt x="91131" y="0"/>
                  </a:cubicBez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41105" cy="999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99010" y="1762330"/>
            <a:ext cx="3856010" cy="3608205"/>
            <a:chOff x="0" y="0"/>
            <a:chExt cx="1015575" cy="9503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15575" cy="950309"/>
            </a:xfrm>
            <a:custGeom>
              <a:avLst/>
              <a:gdLst/>
              <a:ahLst/>
              <a:cxnLst/>
              <a:rect l="l" t="t" r="r" b="b"/>
              <a:pathLst>
                <a:path w="1015575" h="950309">
                  <a:moveTo>
                    <a:pt x="101643" y="0"/>
                  </a:moveTo>
                  <a:lnTo>
                    <a:pt x="913932" y="0"/>
                  </a:lnTo>
                  <a:cubicBezTo>
                    <a:pt x="940889" y="0"/>
                    <a:pt x="966742" y="10709"/>
                    <a:pt x="985804" y="29770"/>
                  </a:cubicBezTo>
                  <a:cubicBezTo>
                    <a:pt x="1004866" y="48832"/>
                    <a:pt x="1015575" y="74685"/>
                    <a:pt x="1015575" y="101643"/>
                  </a:cubicBezTo>
                  <a:lnTo>
                    <a:pt x="1015575" y="848667"/>
                  </a:lnTo>
                  <a:cubicBezTo>
                    <a:pt x="1015575" y="875624"/>
                    <a:pt x="1004866" y="901477"/>
                    <a:pt x="985804" y="920539"/>
                  </a:cubicBezTo>
                  <a:cubicBezTo>
                    <a:pt x="966742" y="939600"/>
                    <a:pt x="940889" y="950309"/>
                    <a:pt x="913932" y="950309"/>
                  </a:cubicBezTo>
                  <a:lnTo>
                    <a:pt x="101643" y="950309"/>
                  </a:lnTo>
                  <a:cubicBezTo>
                    <a:pt x="74685" y="950309"/>
                    <a:pt x="48832" y="939600"/>
                    <a:pt x="29770" y="920539"/>
                  </a:cubicBezTo>
                  <a:cubicBezTo>
                    <a:pt x="10709" y="901477"/>
                    <a:pt x="0" y="875624"/>
                    <a:pt x="0" y="848667"/>
                  </a:cubicBezTo>
                  <a:lnTo>
                    <a:pt x="0" y="101643"/>
                  </a:lnTo>
                  <a:cubicBezTo>
                    <a:pt x="0" y="74685"/>
                    <a:pt x="10709" y="48832"/>
                    <a:pt x="29770" y="29770"/>
                  </a:cubicBezTo>
                  <a:cubicBezTo>
                    <a:pt x="48832" y="10709"/>
                    <a:pt x="74685" y="0"/>
                    <a:pt x="101643" y="0"/>
                  </a:cubicBez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015575" cy="98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330" y="1871392"/>
            <a:ext cx="3643370" cy="3390081"/>
            <a:chOff x="0" y="0"/>
            <a:chExt cx="998767" cy="9293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98767" cy="929332"/>
            </a:xfrm>
            <a:custGeom>
              <a:avLst/>
              <a:gdLst/>
              <a:ahLst/>
              <a:cxnLst/>
              <a:rect l="l" t="t" r="r" b="b"/>
              <a:pathLst>
                <a:path w="998767" h="929332">
                  <a:moveTo>
                    <a:pt x="103353" y="0"/>
                  </a:moveTo>
                  <a:lnTo>
                    <a:pt x="895414" y="0"/>
                  </a:lnTo>
                  <a:cubicBezTo>
                    <a:pt x="922825" y="0"/>
                    <a:pt x="949113" y="10889"/>
                    <a:pt x="968495" y="30271"/>
                  </a:cubicBezTo>
                  <a:cubicBezTo>
                    <a:pt x="987878" y="49654"/>
                    <a:pt x="998767" y="75942"/>
                    <a:pt x="998767" y="103353"/>
                  </a:cubicBezTo>
                  <a:lnTo>
                    <a:pt x="998767" y="825979"/>
                  </a:lnTo>
                  <a:cubicBezTo>
                    <a:pt x="998767" y="883059"/>
                    <a:pt x="952494" y="929332"/>
                    <a:pt x="895414" y="929332"/>
                  </a:cubicBezTo>
                  <a:lnTo>
                    <a:pt x="103353" y="929332"/>
                  </a:lnTo>
                  <a:cubicBezTo>
                    <a:pt x="46273" y="929332"/>
                    <a:pt x="0" y="883059"/>
                    <a:pt x="0" y="825979"/>
                  </a:cubicBezTo>
                  <a:lnTo>
                    <a:pt x="0" y="103353"/>
                  </a:lnTo>
                  <a:cubicBezTo>
                    <a:pt x="0" y="46273"/>
                    <a:pt x="46273" y="0"/>
                    <a:pt x="10335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998767" cy="1024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2399" u="none" strike="noStrike">
                  <a:solidFill>
                    <a:srgbClr val="FDA715"/>
                  </a:solidFill>
                  <a:latin typeface="Montserrat Classic"/>
                </a:rPr>
                <a:t> </a:t>
              </a:r>
            </a:p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endParaRPr lang="en-US" sz="2399" u="none" strike="noStrike">
                <a:solidFill>
                  <a:srgbClr val="FDA715"/>
                </a:solidFill>
                <a:latin typeface="Montserrat Classic"/>
              </a:endParaRPr>
            </a:p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2399" u="none" strike="noStrike">
                  <a:solidFill>
                    <a:srgbClr val="FDA715"/>
                  </a:solidFill>
                  <a:latin typeface="Montserrat Classic"/>
                </a:rPr>
                <a:t>   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119051" y="1749428"/>
            <a:ext cx="3501747" cy="3608205"/>
            <a:chOff x="0" y="0"/>
            <a:chExt cx="922271" cy="95030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22271" cy="950309"/>
            </a:xfrm>
            <a:custGeom>
              <a:avLst/>
              <a:gdLst/>
              <a:ahLst/>
              <a:cxnLst/>
              <a:rect l="l" t="t" r="r" b="b"/>
              <a:pathLst>
                <a:path w="922271" h="950309">
                  <a:moveTo>
                    <a:pt x="112755" y="0"/>
                  </a:moveTo>
                  <a:lnTo>
                    <a:pt x="809516" y="0"/>
                  </a:lnTo>
                  <a:cubicBezTo>
                    <a:pt x="839421" y="0"/>
                    <a:pt x="868100" y="11879"/>
                    <a:pt x="889246" y="33025"/>
                  </a:cubicBezTo>
                  <a:cubicBezTo>
                    <a:pt x="910391" y="54171"/>
                    <a:pt x="922271" y="82850"/>
                    <a:pt x="922271" y="112755"/>
                  </a:cubicBezTo>
                  <a:lnTo>
                    <a:pt x="922271" y="837555"/>
                  </a:lnTo>
                  <a:cubicBezTo>
                    <a:pt x="922271" y="899827"/>
                    <a:pt x="871789" y="950309"/>
                    <a:pt x="809516" y="950309"/>
                  </a:cubicBezTo>
                  <a:lnTo>
                    <a:pt x="112755" y="950309"/>
                  </a:lnTo>
                  <a:cubicBezTo>
                    <a:pt x="82850" y="950309"/>
                    <a:pt x="54171" y="938430"/>
                    <a:pt x="33025" y="917284"/>
                  </a:cubicBezTo>
                  <a:cubicBezTo>
                    <a:pt x="11879" y="896139"/>
                    <a:pt x="0" y="867459"/>
                    <a:pt x="0" y="837555"/>
                  </a:cubicBezTo>
                  <a:lnTo>
                    <a:pt x="0" y="112755"/>
                  </a:lnTo>
                  <a:cubicBezTo>
                    <a:pt x="0" y="82850"/>
                    <a:pt x="11879" y="54171"/>
                    <a:pt x="33025" y="33025"/>
                  </a:cubicBezTo>
                  <a:cubicBezTo>
                    <a:pt x="54171" y="11879"/>
                    <a:pt x="82850" y="0"/>
                    <a:pt x="112755" y="0"/>
                  </a:cubicBezTo>
                  <a:close/>
                </a:path>
              </a:pathLst>
            </a:custGeom>
            <a:solidFill>
              <a:srgbClr val="FDA7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22271" cy="988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233631" y="1843105"/>
            <a:ext cx="3272588" cy="3405466"/>
            <a:chOff x="0" y="0"/>
            <a:chExt cx="897123" cy="9335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7123" cy="933550"/>
            </a:xfrm>
            <a:custGeom>
              <a:avLst/>
              <a:gdLst/>
              <a:ahLst/>
              <a:cxnLst/>
              <a:rect l="l" t="t" r="r" b="b"/>
              <a:pathLst>
                <a:path w="897123" h="933550">
                  <a:moveTo>
                    <a:pt x="115919" y="0"/>
                  </a:moveTo>
                  <a:lnTo>
                    <a:pt x="781205" y="0"/>
                  </a:lnTo>
                  <a:cubicBezTo>
                    <a:pt x="845225" y="0"/>
                    <a:pt x="897123" y="51899"/>
                    <a:pt x="897123" y="115919"/>
                  </a:cubicBezTo>
                  <a:lnTo>
                    <a:pt x="897123" y="817631"/>
                  </a:lnTo>
                  <a:cubicBezTo>
                    <a:pt x="897123" y="881651"/>
                    <a:pt x="845225" y="933550"/>
                    <a:pt x="781205" y="933550"/>
                  </a:cubicBezTo>
                  <a:lnTo>
                    <a:pt x="115919" y="933550"/>
                  </a:lnTo>
                  <a:cubicBezTo>
                    <a:pt x="51899" y="933550"/>
                    <a:pt x="0" y="881651"/>
                    <a:pt x="0" y="817631"/>
                  </a:cubicBezTo>
                  <a:lnTo>
                    <a:pt x="0" y="115919"/>
                  </a:lnTo>
                  <a:cubicBezTo>
                    <a:pt x="0" y="51899"/>
                    <a:pt x="51899" y="0"/>
                    <a:pt x="11591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97123" cy="971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23850" lvl="1" indent="-161925" algn="ctr">
                <a:lnSpc>
                  <a:spcPts val="2100"/>
                </a:lnSpc>
                <a:buFont typeface="Arial"/>
                <a:buChar char="•"/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266912" y="1843105"/>
            <a:ext cx="4118147" cy="3446654"/>
            <a:chOff x="0" y="0"/>
            <a:chExt cx="1128919" cy="94484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28919" cy="944841"/>
            </a:xfrm>
            <a:custGeom>
              <a:avLst/>
              <a:gdLst/>
              <a:ahLst/>
              <a:cxnLst/>
              <a:rect l="l" t="t" r="r" b="b"/>
              <a:pathLst>
                <a:path w="1128919" h="944841">
                  <a:moveTo>
                    <a:pt x="92118" y="0"/>
                  </a:moveTo>
                  <a:lnTo>
                    <a:pt x="1036801" y="0"/>
                  </a:lnTo>
                  <a:cubicBezTo>
                    <a:pt x="1087676" y="0"/>
                    <a:pt x="1128919" y="41242"/>
                    <a:pt x="1128919" y="92118"/>
                  </a:cubicBezTo>
                  <a:lnTo>
                    <a:pt x="1128919" y="852723"/>
                  </a:lnTo>
                  <a:cubicBezTo>
                    <a:pt x="1128919" y="877154"/>
                    <a:pt x="1119213" y="900585"/>
                    <a:pt x="1101938" y="917860"/>
                  </a:cubicBezTo>
                  <a:cubicBezTo>
                    <a:pt x="1084663" y="935135"/>
                    <a:pt x="1061232" y="944841"/>
                    <a:pt x="1036801" y="944841"/>
                  </a:cubicBezTo>
                  <a:lnTo>
                    <a:pt x="92118" y="944841"/>
                  </a:lnTo>
                  <a:cubicBezTo>
                    <a:pt x="67687" y="944841"/>
                    <a:pt x="44256" y="935135"/>
                    <a:pt x="26981" y="917860"/>
                  </a:cubicBezTo>
                  <a:cubicBezTo>
                    <a:pt x="9705" y="900585"/>
                    <a:pt x="0" y="877154"/>
                    <a:pt x="0" y="852723"/>
                  </a:cubicBezTo>
                  <a:lnTo>
                    <a:pt x="0" y="92118"/>
                  </a:lnTo>
                  <a:cubicBezTo>
                    <a:pt x="0" y="67687"/>
                    <a:pt x="9705" y="44256"/>
                    <a:pt x="26981" y="26981"/>
                  </a:cubicBezTo>
                  <a:cubicBezTo>
                    <a:pt x="44256" y="9705"/>
                    <a:pt x="67687" y="0"/>
                    <a:pt x="921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128919" cy="982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034233" y="1813139"/>
            <a:ext cx="3323834" cy="3506587"/>
            <a:chOff x="0" y="0"/>
            <a:chExt cx="911171" cy="96127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11171" cy="961270"/>
            </a:xfrm>
            <a:custGeom>
              <a:avLst/>
              <a:gdLst/>
              <a:ahLst/>
              <a:cxnLst/>
              <a:rect l="l" t="t" r="r" b="b"/>
              <a:pathLst>
                <a:path w="911171" h="961270">
                  <a:moveTo>
                    <a:pt x="114131" y="0"/>
                  </a:moveTo>
                  <a:lnTo>
                    <a:pt x="797040" y="0"/>
                  </a:lnTo>
                  <a:cubicBezTo>
                    <a:pt x="860073" y="0"/>
                    <a:pt x="911171" y="51098"/>
                    <a:pt x="911171" y="114131"/>
                  </a:cubicBezTo>
                  <a:lnTo>
                    <a:pt x="911171" y="847139"/>
                  </a:lnTo>
                  <a:cubicBezTo>
                    <a:pt x="911171" y="877408"/>
                    <a:pt x="899147" y="906438"/>
                    <a:pt x="877743" y="927842"/>
                  </a:cubicBezTo>
                  <a:cubicBezTo>
                    <a:pt x="856339" y="949246"/>
                    <a:pt x="827309" y="961270"/>
                    <a:pt x="797040" y="961270"/>
                  </a:cubicBezTo>
                  <a:lnTo>
                    <a:pt x="114131" y="961270"/>
                  </a:lnTo>
                  <a:cubicBezTo>
                    <a:pt x="51098" y="961270"/>
                    <a:pt x="0" y="910172"/>
                    <a:pt x="0" y="847139"/>
                  </a:cubicBezTo>
                  <a:lnTo>
                    <a:pt x="0" y="114131"/>
                  </a:lnTo>
                  <a:cubicBezTo>
                    <a:pt x="0" y="83862"/>
                    <a:pt x="12025" y="54832"/>
                    <a:pt x="33428" y="33428"/>
                  </a:cubicBezTo>
                  <a:cubicBezTo>
                    <a:pt x="54832" y="12025"/>
                    <a:pt x="83862" y="0"/>
                    <a:pt x="11413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911171" cy="9993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-165133"/>
            <a:ext cx="18288000" cy="1480388"/>
            <a:chOff x="0" y="0"/>
            <a:chExt cx="4816593" cy="389896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16592" cy="389896"/>
            </a:xfrm>
            <a:custGeom>
              <a:avLst/>
              <a:gdLst/>
              <a:ahLst/>
              <a:cxnLst/>
              <a:rect l="l" t="t" r="r" b="b"/>
              <a:pathLst>
                <a:path w="4816592" h="389896">
                  <a:moveTo>
                    <a:pt x="4816592" y="0"/>
                  </a:moveTo>
                  <a:lnTo>
                    <a:pt x="0" y="0"/>
                  </a:lnTo>
                  <a:lnTo>
                    <a:pt x="101600" y="194948"/>
                  </a:lnTo>
                  <a:lnTo>
                    <a:pt x="0" y="389896"/>
                  </a:lnTo>
                  <a:lnTo>
                    <a:pt x="4816592" y="389896"/>
                  </a:lnTo>
                  <a:lnTo>
                    <a:pt x="4714992" y="194948"/>
                  </a:lnTo>
                  <a:lnTo>
                    <a:pt x="4816592" y="0"/>
                  </a:lnTo>
                  <a:close/>
                </a:path>
              </a:pathLst>
            </a:custGeom>
            <a:solidFill>
              <a:srgbClr val="1B44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8900" y="-38100"/>
              <a:ext cx="4638793" cy="427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  <a:p>
              <a:pPr algn="ctr">
                <a:lnSpc>
                  <a:spcPts val="75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7478083" y="9881235"/>
            <a:ext cx="54831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10"/>
              </a:lnSpc>
              <a:spcBef>
                <a:spcPct val="0"/>
              </a:spcBef>
            </a:pPr>
            <a:r>
              <a:rPr lang="en-US" sz="1700">
                <a:solidFill>
                  <a:srgbClr val="1B4444"/>
                </a:solidFill>
                <a:latin typeface="Montserrat Classic Bold"/>
              </a:rPr>
              <a:t>09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8722" y="2254253"/>
            <a:ext cx="335880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Datasets used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119051" y="2254253"/>
            <a:ext cx="335880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Key Metric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999263" y="1987553"/>
            <a:ext cx="3358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Dataset Partitioning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37931" y="3377366"/>
            <a:ext cx="3136712" cy="142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70% for training</a:t>
            </a:r>
          </a:p>
          <a:p>
            <a:pPr marL="518158" lvl="1" indent="-259079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30 % for testing</a:t>
            </a:r>
          </a:p>
          <a:p>
            <a:pPr marL="518158" lvl="1" indent="-259079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ontserrat"/>
              </a:rPr>
              <a:t>Stratification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646583" y="2034023"/>
            <a:ext cx="3358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B4444"/>
                </a:solidFill>
                <a:latin typeface="Montserrat Classic Bold"/>
              </a:rPr>
              <a:t>Model Training Approach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01742" y="3224648"/>
            <a:ext cx="3571715" cy="172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Montserrat"/>
              </a:rPr>
              <a:t>Baseline Dataset</a:t>
            </a:r>
          </a:p>
          <a:p>
            <a:pPr marL="474979" lvl="1" indent="-237490" algn="l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Montserrat"/>
              </a:rPr>
              <a:t>Oversampled Dataset</a:t>
            </a:r>
          </a:p>
          <a:p>
            <a:pPr marL="474979" lvl="1" indent="-237490" algn="l">
              <a:lnSpc>
                <a:spcPts val="351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Montserrat"/>
              </a:rPr>
              <a:t>Oversampled PCA Dataset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147415" y="3224648"/>
            <a:ext cx="3358804" cy="46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u="none" strike="noStrike">
                <a:solidFill>
                  <a:srgbClr val="000000"/>
                </a:solidFill>
                <a:latin typeface="Montserrat"/>
              </a:rPr>
              <a:t>Recall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110542" y="3224648"/>
            <a:ext cx="4338768" cy="183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</a:rPr>
              <a:t>Trained for each dataset separately</a:t>
            </a:r>
          </a:p>
          <a:p>
            <a:pPr marL="496569" lvl="1" indent="-248284">
              <a:lnSpc>
                <a:spcPts val="3679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Montserrat"/>
              </a:rPr>
              <a:t>Evaluated using test data without oversampling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31205" y="54606"/>
            <a:ext cx="13247792" cy="97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9"/>
              </a:lnSpc>
            </a:pPr>
            <a:r>
              <a:rPr lang="en-US" sz="5199">
                <a:solidFill>
                  <a:srgbClr val="FFFFFF"/>
                </a:solidFill>
                <a:latin typeface="Montserrat Bold"/>
              </a:rPr>
              <a:t>MODEL PERFORMANCE EVALUATION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700</Words>
  <Application>Microsoft Macintosh PowerPoint</Application>
  <PresentationFormat>Custom</PresentationFormat>
  <Paragraphs>201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Montserrat Semi-Bold</vt:lpstr>
      <vt:lpstr>Arial</vt:lpstr>
      <vt:lpstr>Montserrat Bold</vt:lpstr>
      <vt:lpstr>Montserrat</vt:lpstr>
      <vt:lpstr>Montserrat Classic</vt:lpstr>
      <vt:lpstr>Calibri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Fatima, Rabiya</cp:lastModifiedBy>
  <cp:revision>5</cp:revision>
  <dcterms:created xsi:type="dcterms:W3CDTF">2006-08-16T00:00:00Z</dcterms:created>
  <dcterms:modified xsi:type="dcterms:W3CDTF">2023-12-05T20:59:04Z</dcterms:modified>
  <dc:identifier>DAF1s17My3k</dc:identifier>
</cp:coreProperties>
</file>